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wPuoT7jDTSP1sKX/fARdbPd+J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93" name="Google Shape;9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3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0"/>
          <p:cNvSpPr/>
          <p:nvPr>
            <p:ph idx="2" type="pic"/>
          </p:nvPr>
        </p:nvSpPr>
        <p:spPr>
          <a:xfrm>
            <a:off x="5183188" y="987425"/>
            <a:ext cx="6172200" cy="4873625"/>
          </a:xfrm>
          <a:prstGeom prst="rect">
            <a:avLst/>
          </a:prstGeom>
          <a:noFill/>
          <a:ln>
            <a:noFill/>
          </a:ln>
        </p:spPr>
      </p:sp>
      <p:sp>
        <p:nvSpPr>
          <p:cNvPr id="68" name="Google Shape;68;p4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4" name="Shape 84"/>
        <p:cNvGrpSpPr/>
        <p:nvPr/>
      </p:nvGrpSpPr>
      <p:grpSpPr>
        <a:xfrm>
          <a:off x="0" y="0"/>
          <a:ext cx="0" cy="0"/>
          <a:chOff x="0" y="0"/>
          <a:chExt cx="0" cy="0"/>
        </a:xfrm>
      </p:grpSpPr>
      <p:sp>
        <p:nvSpPr>
          <p:cNvPr id="85" name="Google Shape;8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7" name="Google Shape;8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8" name="Google Shape;8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9" name="Google Shape;8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chemeClr val="lt1"/>
                </a:solidFill>
                <a:latin typeface="Calibri"/>
                <a:ea typeface="Calibri"/>
                <a:cs typeface="Calibri"/>
                <a:sym typeface="Calibri"/>
              </a:defRPr>
            </a:lvl1pPr>
            <a:lvl2pPr indent="0" lvl="1" marL="0" marR="0" rtl="0" algn="r">
              <a:spcBef>
                <a:spcPts val="0"/>
              </a:spcBef>
              <a:buNone/>
              <a:defRPr b="0" sz="1200" u="none">
                <a:solidFill>
                  <a:schemeClr val="lt1"/>
                </a:solidFill>
                <a:latin typeface="Calibri"/>
                <a:ea typeface="Calibri"/>
                <a:cs typeface="Calibri"/>
                <a:sym typeface="Calibri"/>
              </a:defRPr>
            </a:lvl2pPr>
            <a:lvl3pPr indent="0" lvl="2" marL="0" marR="0" rtl="0" algn="r">
              <a:spcBef>
                <a:spcPts val="0"/>
              </a:spcBef>
              <a:buNone/>
              <a:defRPr b="0" sz="1200" u="none">
                <a:solidFill>
                  <a:schemeClr val="lt1"/>
                </a:solidFill>
                <a:latin typeface="Calibri"/>
                <a:ea typeface="Calibri"/>
                <a:cs typeface="Calibri"/>
                <a:sym typeface="Calibri"/>
              </a:defRPr>
            </a:lvl3pPr>
            <a:lvl4pPr indent="0" lvl="3" marL="0" marR="0" rtl="0" algn="r">
              <a:spcBef>
                <a:spcPts val="0"/>
              </a:spcBef>
              <a:buNone/>
              <a:defRPr b="0" sz="1200" u="none">
                <a:solidFill>
                  <a:schemeClr val="lt1"/>
                </a:solidFill>
                <a:latin typeface="Calibri"/>
                <a:ea typeface="Calibri"/>
                <a:cs typeface="Calibri"/>
                <a:sym typeface="Calibri"/>
              </a:defRPr>
            </a:lvl4pPr>
            <a:lvl5pPr indent="0" lvl="4" marL="0" marR="0" rtl="0" algn="r">
              <a:spcBef>
                <a:spcPts val="0"/>
              </a:spcBef>
              <a:buNone/>
              <a:defRPr b="0" sz="1200" u="none">
                <a:solidFill>
                  <a:schemeClr val="lt1"/>
                </a:solidFill>
                <a:latin typeface="Calibri"/>
                <a:ea typeface="Calibri"/>
                <a:cs typeface="Calibri"/>
                <a:sym typeface="Calibri"/>
              </a:defRPr>
            </a:lvl5pPr>
            <a:lvl6pPr indent="0" lvl="5" marL="0" marR="0" rtl="0" algn="r">
              <a:spcBef>
                <a:spcPts val="0"/>
              </a:spcBef>
              <a:buNone/>
              <a:defRPr b="0" sz="1200" u="none">
                <a:solidFill>
                  <a:schemeClr val="lt1"/>
                </a:solidFill>
                <a:latin typeface="Calibri"/>
                <a:ea typeface="Calibri"/>
                <a:cs typeface="Calibri"/>
                <a:sym typeface="Calibri"/>
              </a:defRPr>
            </a:lvl6pPr>
            <a:lvl7pPr indent="0" lvl="6" marL="0" marR="0" rtl="0" algn="r">
              <a:spcBef>
                <a:spcPts val="0"/>
              </a:spcBef>
              <a:buNone/>
              <a:defRPr b="0" sz="1200" u="none">
                <a:solidFill>
                  <a:schemeClr val="lt1"/>
                </a:solidFill>
                <a:latin typeface="Calibri"/>
                <a:ea typeface="Calibri"/>
                <a:cs typeface="Calibri"/>
                <a:sym typeface="Calibri"/>
              </a:defRPr>
            </a:lvl7pPr>
            <a:lvl8pPr indent="0" lvl="7" marL="0" marR="0" rtl="0" algn="r">
              <a:spcBef>
                <a:spcPts val="0"/>
              </a:spcBef>
              <a:buNone/>
              <a:defRPr b="0" sz="1200" u="none">
                <a:solidFill>
                  <a:schemeClr val="lt1"/>
                </a:solidFill>
                <a:latin typeface="Calibri"/>
                <a:ea typeface="Calibri"/>
                <a:cs typeface="Calibri"/>
                <a:sym typeface="Calibri"/>
              </a:defRPr>
            </a:lvl8pPr>
            <a:lvl9pPr indent="0" lvl="8" marL="0" marR="0" rtl="0" algn="r">
              <a:spcBef>
                <a:spcPts val="0"/>
              </a:spcBef>
              <a:buNone/>
              <a:defRPr b="0" sz="1200" u="non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
          <p:cNvSpPr/>
          <p:nvPr/>
        </p:nvSpPr>
        <p:spPr>
          <a:xfrm>
            <a:off x="0" y="0"/>
            <a:ext cx="12192000" cy="6858000"/>
          </a:xfrm>
          <a:prstGeom prst="rect">
            <a:avLst/>
          </a:prstGeom>
          <a:solidFill>
            <a:srgbClr val="4569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1"/>
          <p:cNvSpPr/>
          <p:nvPr/>
        </p:nvSpPr>
        <p:spPr>
          <a:xfrm>
            <a:off x="243840" y="256540"/>
            <a:ext cx="11704320" cy="6365239"/>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2" name="Google Shape;102;p1"/>
          <p:cNvCxnSpPr/>
          <p:nvPr/>
        </p:nvCxnSpPr>
        <p:spPr>
          <a:xfrm>
            <a:off x="2895600" y="5768204"/>
            <a:ext cx="6400800" cy="0"/>
          </a:xfrm>
          <a:prstGeom prst="straightConnector1">
            <a:avLst/>
          </a:prstGeom>
          <a:noFill/>
          <a:ln cap="flat" cmpd="sng" w="9525">
            <a:solidFill>
              <a:srgbClr val="45694F"/>
            </a:solidFill>
            <a:prstDash val="solid"/>
            <a:miter lim="800000"/>
            <a:headEnd len="sm" w="sm" type="none"/>
            <a:tailEnd len="sm" w="sm" type="none"/>
          </a:ln>
        </p:spPr>
      </p:cxnSp>
      <p:sp>
        <p:nvSpPr>
          <p:cNvPr id="103" name="Google Shape;103;p1"/>
          <p:cNvSpPr txBox="1"/>
          <p:nvPr>
            <p:ph type="ctrTitle"/>
          </p:nvPr>
        </p:nvSpPr>
        <p:spPr>
          <a:xfrm>
            <a:off x="1109980" y="4277356"/>
            <a:ext cx="9965457" cy="1254628"/>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45694F"/>
              </a:buClr>
              <a:buSzPct val="100000"/>
              <a:buFont typeface="Calibri"/>
              <a:buNone/>
            </a:pPr>
            <a:r>
              <a:rPr lang="en-US" sz="4900">
                <a:solidFill>
                  <a:srgbClr val="45694F"/>
                </a:solidFill>
              </a:rPr>
              <a:t>Experiencing Homelessness in South Vancouver</a:t>
            </a:r>
            <a:endParaRPr/>
          </a:p>
        </p:txBody>
      </p:sp>
      <p:pic>
        <p:nvPicPr>
          <p:cNvPr id="104" name="Google Shape;104;p1"/>
          <p:cNvPicPr preferRelativeResize="0"/>
          <p:nvPr/>
        </p:nvPicPr>
        <p:blipFill rotWithShape="1">
          <a:blip r:embed="rId3">
            <a:alphaModFix/>
          </a:blip>
          <a:srcRect b="2344" l="0" r="1" t="26186"/>
          <a:stretch/>
        </p:blipFill>
        <p:spPr>
          <a:xfrm>
            <a:off x="240548" y="193249"/>
            <a:ext cx="11704320" cy="3764276"/>
          </a:xfrm>
          <a:prstGeom prst="rect">
            <a:avLst/>
          </a:prstGeom>
          <a:noFill/>
          <a:ln>
            <a:noFill/>
          </a:ln>
        </p:spPr>
      </p:pic>
      <p:sp>
        <p:nvSpPr>
          <p:cNvPr id="105" name="Google Shape;105;p1"/>
          <p:cNvSpPr txBox="1"/>
          <p:nvPr>
            <p:ph idx="1" type="subTitle"/>
          </p:nvPr>
        </p:nvSpPr>
        <p:spPr>
          <a:xfrm>
            <a:off x="1708778" y="5831496"/>
            <a:ext cx="8767860" cy="66662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600"/>
              <a:buNone/>
            </a:pPr>
            <a:r>
              <a:rPr lang="en-US" sz="1600"/>
              <a:t>Prepared for the South Vancouver Neighbourhood House Community Hub for Homelessness</a:t>
            </a:r>
            <a:endParaRPr/>
          </a:p>
          <a:p>
            <a:pPr indent="0" lvl="0" marL="0" rtl="0" algn="ctr">
              <a:lnSpc>
                <a:spcPct val="90000"/>
              </a:lnSpc>
              <a:spcBef>
                <a:spcPts val="1000"/>
              </a:spcBef>
              <a:spcAft>
                <a:spcPts val="0"/>
              </a:spcAft>
              <a:buClr>
                <a:schemeClr val="dk1"/>
              </a:buClr>
              <a:buSzPts val="1600"/>
              <a:buNone/>
            </a:pPr>
            <a:r>
              <a:rPr lang="en-US" sz="1600"/>
              <a:t>November,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69" name="Google Shape;169;p10"/>
          <p:cNvPicPr preferRelativeResize="0"/>
          <p:nvPr>
            <p:ph idx="1" type="body"/>
          </p:nvPr>
        </p:nvPicPr>
        <p:blipFill rotWithShape="1">
          <a:blip r:embed="rId3">
            <a:alphaModFix/>
          </a:blip>
          <a:srcRect b="0" l="0" r="0" t="0"/>
          <a:stretch/>
        </p:blipFill>
        <p:spPr>
          <a:xfrm>
            <a:off x="-1058056" y="-1385265"/>
            <a:ext cx="13400646" cy="10089852"/>
          </a:xfrm>
          <a:prstGeom prst="rect">
            <a:avLst/>
          </a:prstGeom>
          <a:noFill/>
          <a:ln>
            <a:noFill/>
          </a:ln>
        </p:spPr>
      </p:pic>
      <p:sp>
        <p:nvSpPr>
          <p:cNvPr id="170" name="Google Shape;170;p10"/>
          <p:cNvSpPr txBox="1"/>
          <p:nvPr/>
        </p:nvSpPr>
        <p:spPr>
          <a:xfrm>
            <a:off x="5135058" y="6123543"/>
            <a:ext cx="664470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Betty stays with friends when she can, but mostly lives out of her car.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76" name="Google Shape;176;p11"/>
          <p:cNvPicPr preferRelativeResize="0"/>
          <p:nvPr>
            <p:ph idx="1" type="body"/>
          </p:nvPr>
        </p:nvPicPr>
        <p:blipFill rotWithShape="1">
          <a:blip r:embed="rId3">
            <a:alphaModFix/>
          </a:blip>
          <a:srcRect b="0" l="0" r="0" t="0"/>
          <a:stretch/>
        </p:blipFill>
        <p:spPr>
          <a:xfrm>
            <a:off x="-147263" y="-1018388"/>
            <a:ext cx="12486525" cy="8894775"/>
          </a:xfrm>
          <a:prstGeom prst="rect">
            <a:avLst/>
          </a:prstGeom>
          <a:noFill/>
          <a:ln>
            <a:noFill/>
          </a:ln>
        </p:spPr>
      </p:pic>
      <p:sp>
        <p:nvSpPr>
          <p:cNvPr id="177" name="Google Shape;177;p11"/>
          <p:cNvSpPr txBox="1"/>
          <p:nvPr/>
        </p:nvSpPr>
        <p:spPr>
          <a:xfrm>
            <a:off x="279918" y="365125"/>
            <a:ext cx="688599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This young man comes from a small town in Northern BC. He came to Vancouver after spending time  in jail and found it too hard to go back to his small community.</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He couch surfs when he can and he stays up all night when he can’t.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12"/>
          <p:cNvPicPr preferRelativeResize="0"/>
          <p:nvPr/>
        </p:nvPicPr>
        <p:blipFill rotWithShape="1">
          <a:blip r:embed="rId3">
            <a:alphaModFix/>
          </a:blip>
          <a:srcRect b="0" l="0" r="0" t="0"/>
          <a:stretch/>
        </p:blipFill>
        <p:spPr>
          <a:xfrm>
            <a:off x="1642954" y="0"/>
            <a:ext cx="8906091"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Local Resources – findings</a:t>
            </a:r>
            <a:endParaRPr/>
          </a:p>
        </p:txBody>
      </p:sp>
      <p:sp>
        <p:nvSpPr>
          <p:cNvPr id="188" name="Google Shape;188;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Food </a:t>
            </a:r>
            <a:endParaRPr/>
          </a:p>
          <a:p>
            <a:pPr indent="-228600" lvl="1" marL="685800" rtl="0" algn="l">
              <a:lnSpc>
                <a:spcPct val="90000"/>
              </a:lnSpc>
              <a:spcBef>
                <a:spcPts val="500"/>
              </a:spcBef>
              <a:spcAft>
                <a:spcPts val="0"/>
              </a:spcAft>
              <a:buClr>
                <a:schemeClr val="dk1"/>
              </a:buClr>
              <a:buSzPts val="2400"/>
              <a:buChar char="•"/>
            </a:pPr>
            <a:r>
              <a:rPr lang="en-US"/>
              <a:t>Mostly weekly grocery hamper distribution</a:t>
            </a:r>
            <a:endParaRPr/>
          </a:p>
          <a:p>
            <a:pPr indent="-228600" lvl="2" marL="1143000" rtl="0" algn="l">
              <a:lnSpc>
                <a:spcPct val="90000"/>
              </a:lnSpc>
              <a:spcBef>
                <a:spcPts val="500"/>
              </a:spcBef>
              <a:spcAft>
                <a:spcPts val="0"/>
              </a:spcAft>
              <a:buClr>
                <a:schemeClr val="dk1"/>
              </a:buClr>
              <a:buSzPts val="2000"/>
              <a:buChar char="•"/>
            </a:pPr>
            <a:r>
              <a:rPr lang="en-US"/>
              <a:t>Of limited use to people with no fridge</a:t>
            </a:r>
            <a:endParaRPr/>
          </a:p>
          <a:p>
            <a:pPr indent="-228600" lvl="2" marL="1143000" rtl="0" algn="l">
              <a:lnSpc>
                <a:spcPct val="90000"/>
              </a:lnSpc>
              <a:spcBef>
                <a:spcPts val="500"/>
              </a:spcBef>
              <a:spcAft>
                <a:spcPts val="0"/>
              </a:spcAft>
              <a:buClr>
                <a:schemeClr val="dk1"/>
              </a:buClr>
              <a:buSzPts val="2000"/>
              <a:buChar char="•"/>
            </a:pPr>
            <a:r>
              <a:rPr lang="en-US"/>
              <a:t>Most Food Banks require ID and/or proof of residency in the area served by FB</a:t>
            </a:r>
            <a:endParaRPr/>
          </a:p>
          <a:p>
            <a:pPr indent="-228600" lvl="1" marL="685800" rtl="0" algn="l">
              <a:lnSpc>
                <a:spcPct val="90000"/>
              </a:lnSpc>
              <a:spcBef>
                <a:spcPts val="500"/>
              </a:spcBef>
              <a:spcAft>
                <a:spcPts val="0"/>
              </a:spcAft>
              <a:buClr>
                <a:schemeClr val="dk1"/>
              </a:buClr>
              <a:buSzPts val="2400"/>
              <a:buChar char="•"/>
            </a:pPr>
            <a:r>
              <a:rPr lang="en-US"/>
              <a:t>Weekly free meals available in nearby Marpole, Collingwood, Riley Park areas. </a:t>
            </a:r>
            <a:endParaRPr/>
          </a:p>
          <a:p>
            <a:pPr indent="-228600" lvl="0" marL="228600" rtl="0" algn="l">
              <a:lnSpc>
                <a:spcPct val="90000"/>
              </a:lnSpc>
              <a:spcBef>
                <a:spcPts val="1000"/>
              </a:spcBef>
              <a:spcAft>
                <a:spcPts val="0"/>
              </a:spcAft>
              <a:buClr>
                <a:schemeClr val="dk1"/>
              </a:buClr>
              <a:buSzPts val="2800"/>
              <a:buChar char="•"/>
            </a:pPr>
            <a:r>
              <a:rPr lang="en-US"/>
              <a:t>Harm reduction</a:t>
            </a:r>
            <a:endParaRPr/>
          </a:p>
          <a:p>
            <a:pPr indent="-228600" lvl="1" marL="685800" rtl="0" algn="l">
              <a:lnSpc>
                <a:spcPct val="90000"/>
              </a:lnSpc>
              <a:spcBef>
                <a:spcPts val="500"/>
              </a:spcBef>
              <a:spcAft>
                <a:spcPts val="0"/>
              </a:spcAft>
              <a:buClr>
                <a:schemeClr val="dk1"/>
              </a:buClr>
              <a:buSzPts val="2400"/>
              <a:buChar char="•"/>
            </a:pPr>
            <a:r>
              <a:rPr lang="en-US"/>
              <a:t>Preventative HR supplies and Naloxone kits available through Vancouver-wide mobile outreach programs</a:t>
            </a:r>
            <a:endParaRPr/>
          </a:p>
          <a:p>
            <a:pPr indent="-228600" lvl="2" marL="1143000" rtl="0" algn="l">
              <a:lnSpc>
                <a:spcPct val="90000"/>
              </a:lnSpc>
              <a:spcBef>
                <a:spcPts val="500"/>
              </a:spcBef>
              <a:spcAft>
                <a:spcPts val="0"/>
              </a:spcAft>
              <a:buClr>
                <a:schemeClr val="dk1"/>
              </a:buClr>
              <a:buSzPts val="2000"/>
              <a:buChar char="•"/>
            </a:pPr>
            <a:r>
              <a:rPr lang="en-US"/>
              <a:t>All of these are based in DTES, and come here roughly once a day, when convenient</a:t>
            </a:r>
            <a:endParaRPr/>
          </a:p>
          <a:p>
            <a:pPr indent="-228600" lvl="2" marL="1143000" rtl="0" algn="l">
              <a:lnSpc>
                <a:spcPct val="90000"/>
              </a:lnSpc>
              <a:spcBef>
                <a:spcPts val="500"/>
              </a:spcBef>
              <a:spcAft>
                <a:spcPts val="0"/>
              </a:spcAft>
              <a:buClr>
                <a:schemeClr val="dk1"/>
              </a:buClr>
              <a:buSzPts val="2000"/>
              <a:buChar char="•"/>
            </a:pPr>
            <a:r>
              <a:rPr lang="en-US"/>
              <a:t>Can also be found at locations in Marpole, Collingwood, Riley Park</a:t>
            </a:r>
            <a:endParaRPr/>
          </a:p>
          <a:p>
            <a:pPr indent="-228600" lvl="1" marL="685800" rtl="0" algn="l">
              <a:lnSpc>
                <a:spcPct val="90000"/>
              </a:lnSpc>
              <a:spcBef>
                <a:spcPts val="500"/>
              </a:spcBef>
              <a:spcAft>
                <a:spcPts val="0"/>
              </a:spcAft>
              <a:buClr>
                <a:schemeClr val="dk1"/>
              </a:buClr>
              <a:buSzPts val="2400"/>
              <a:buChar char="•"/>
            </a:pPr>
            <a:r>
              <a:rPr lang="en-US"/>
              <a:t>A handful of pharmacies carry Naloxone.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4"/>
          <p:cNvSpPr txBox="1"/>
          <p:nvPr>
            <p:ph idx="1" type="body"/>
          </p:nvPr>
        </p:nvSpPr>
        <p:spPr>
          <a:xfrm>
            <a:off x="838200" y="1253331"/>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Shelter </a:t>
            </a:r>
            <a:endParaRPr/>
          </a:p>
          <a:p>
            <a:pPr indent="-228600" lvl="1" marL="685800" rtl="0" algn="l">
              <a:lnSpc>
                <a:spcPct val="90000"/>
              </a:lnSpc>
              <a:spcBef>
                <a:spcPts val="500"/>
              </a:spcBef>
              <a:spcAft>
                <a:spcPts val="0"/>
              </a:spcAft>
              <a:buClr>
                <a:schemeClr val="dk1"/>
              </a:buClr>
              <a:buSzPct val="100000"/>
              <a:buChar char="•"/>
            </a:pPr>
            <a:r>
              <a:rPr b="1" lang="en-US"/>
              <a:t>None</a:t>
            </a:r>
            <a:r>
              <a:rPr lang="en-US"/>
              <a:t>.</a:t>
            </a:r>
            <a:endParaRPr/>
          </a:p>
          <a:p>
            <a:pPr indent="-228600" lvl="1" marL="685800" rtl="0" algn="l">
              <a:lnSpc>
                <a:spcPct val="90000"/>
              </a:lnSpc>
              <a:spcBef>
                <a:spcPts val="500"/>
              </a:spcBef>
              <a:spcAft>
                <a:spcPts val="0"/>
              </a:spcAft>
              <a:buClr>
                <a:schemeClr val="dk1"/>
              </a:buClr>
              <a:buSzPct val="100000"/>
              <a:buChar char="•"/>
            </a:pPr>
            <a:r>
              <a:rPr lang="en-US"/>
              <a:t>EWR shelter at Langara YMCA (when temperatures fall near 0C)</a:t>
            </a:r>
            <a:endParaRPr/>
          </a:p>
          <a:p>
            <a:pPr indent="-228600" lvl="1" marL="685800" rtl="0" algn="l">
              <a:lnSpc>
                <a:spcPct val="90000"/>
              </a:lnSpc>
              <a:spcBef>
                <a:spcPts val="500"/>
              </a:spcBef>
              <a:spcAft>
                <a:spcPts val="0"/>
              </a:spcAft>
              <a:buClr>
                <a:schemeClr val="dk1"/>
              </a:buClr>
              <a:buSzPct val="100000"/>
              <a:buChar char="•"/>
            </a:pPr>
            <a:r>
              <a:rPr lang="en-US"/>
              <a:t>Virtually all year-round shelters are in the DTES/Downtown, and have little space. The closest one is Yukon Shelter, Yukon and W 2</a:t>
            </a:r>
            <a:r>
              <a:rPr baseline="30000" lang="en-US"/>
              <a:t>nd</a:t>
            </a:r>
            <a:r>
              <a:rPr lang="en-US"/>
              <a:t> Ave. </a:t>
            </a:r>
            <a:endParaRPr/>
          </a:p>
          <a:p>
            <a:pPr indent="-228600" lvl="0" marL="228600" rtl="0" algn="l">
              <a:lnSpc>
                <a:spcPct val="90000"/>
              </a:lnSpc>
              <a:spcBef>
                <a:spcPts val="1000"/>
              </a:spcBef>
              <a:spcAft>
                <a:spcPts val="0"/>
              </a:spcAft>
              <a:buClr>
                <a:schemeClr val="dk1"/>
              </a:buClr>
              <a:buSzPct val="100000"/>
              <a:buChar char="•"/>
            </a:pPr>
            <a:r>
              <a:rPr lang="en-US"/>
              <a:t>Telephone and Computer access, electrical outlets</a:t>
            </a:r>
            <a:endParaRPr/>
          </a:p>
          <a:p>
            <a:pPr indent="-228600" lvl="1" marL="685800" rtl="0" algn="l">
              <a:lnSpc>
                <a:spcPct val="90000"/>
              </a:lnSpc>
              <a:spcBef>
                <a:spcPts val="500"/>
              </a:spcBef>
              <a:spcAft>
                <a:spcPts val="0"/>
              </a:spcAft>
              <a:buClr>
                <a:schemeClr val="dk1"/>
              </a:buClr>
              <a:buSzPct val="100000"/>
              <a:buChar char="•"/>
            </a:pPr>
            <a:r>
              <a:rPr lang="en-US"/>
              <a:t>Libraries – Fraserview, Champlain Heights, and South Hill</a:t>
            </a:r>
            <a:endParaRPr/>
          </a:p>
          <a:p>
            <a:pPr indent="-228600" lvl="1" marL="685800" rtl="0" algn="l">
              <a:lnSpc>
                <a:spcPct val="90000"/>
              </a:lnSpc>
              <a:spcBef>
                <a:spcPts val="500"/>
              </a:spcBef>
              <a:spcAft>
                <a:spcPts val="0"/>
              </a:spcAft>
              <a:buClr>
                <a:schemeClr val="dk1"/>
              </a:buClr>
              <a:buSzPct val="100000"/>
              <a:buChar char="•"/>
            </a:pPr>
            <a:r>
              <a:rPr lang="en-US"/>
              <a:t>Community centers – Killarney, Sunset, and Champlain Heights </a:t>
            </a:r>
            <a:endParaRPr/>
          </a:p>
          <a:p>
            <a:pPr indent="-228600" lvl="0" marL="228600" rtl="0" algn="l">
              <a:lnSpc>
                <a:spcPct val="90000"/>
              </a:lnSpc>
              <a:spcBef>
                <a:spcPts val="1000"/>
              </a:spcBef>
              <a:spcAft>
                <a:spcPts val="0"/>
              </a:spcAft>
              <a:buClr>
                <a:schemeClr val="dk1"/>
              </a:buClr>
              <a:buSzPct val="100000"/>
              <a:buChar char="•"/>
            </a:pPr>
            <a:r>
              <a:rPr lang="en-US"/>
              <a:t>Clothing</a:t>
            </a:r>
            <a:endParaRPr/>
          </a:p>
          <a:p>
            <a:pPr indent="-228600" lvl="1" marL="685800" rtl="0" algn="l">
              <a:lnSpc>
                <a:spcPct val="90000"/>
              </a:lnSpc>
              <a:spcBef>
                <a:spcPts val="500"/>
              </a:spcBef>
              <a:spcAft>
                <a:spcPts val="0"/>
              </a:spcAft>
              <a:buClr>
                <a:schemeClr val="dk1"/>
              </a:buClr>
              <a:buSzPct val="100000"/>
              <a:buChar char="•"/>
            </a:pPr>
            <a:r>
              <a:rPr lang="en-US"/>
              <a:t>Value Village may offer clothes to people in need when referred by local non-profits…but nobody knew what organizations or how.</a:t>
            </a:r>
            <a:endParaRPr/>
          </a:p>
          <a:p>
            <a:pPr indent="-228600" lvl="1" marL="685800" rtl="0" algn="l">
              <a:lnSpc>
                <a:spcPct val="90000"/>
              </a:lnSpc>
              <a:spcBef>
                <a:spcPts val="500"/>
              </a:spcBef>
              <a:spcAft>
                <a:spcPts val="0"/>
              </a:spcAft>
              <a:buClr>
                <a:schemeClr val="dk1"/>
              </a:buClr>
              <a:buSzPct val="100000"/>
              <a:buChar char="•"/>
            </a:pPr>
            <a:r>
              <a:rPr lang="en-US"/>
              <a:t>There are programs available outside SV, mostly Downtown and DTES.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5"/>
          <p:cNvSpPr txBox="1"/>
          <p:nvPr>
            <p:ph idx="1" type="body"/>
          </p:nvPr>
        </p:nvSpPr>
        <p:spPr>
          <a:xfrm>
            <a:off x="710184" y="1121537"/>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Washrooms</a:t>
            </a:r>
            <a:endParaRPr/>
          </a:p>
          <a:p>
            <a:pPr indent="-228600" lvl="1" marL="685800" rtl="0" algn="l">
              <a:lnSpc>
                <a:spcPct val="90000"/>
              </a:lnSpc>
              <a:spcBef>
                <a:spcPts val="500"/>
              </a:spcBef>
              <a:spcAft>
                <a:spcPts val="0"/>
              </a:spcAft>
              <a:buClr>
                <a:schemeClr val="dk1"/>
              </a:buClr>
              <a:buSzPts val="2400"/>
              <a:buChar char="•"/>
            </a:pPr>
            <a:r>
              <a:rPr lang="en-US"/>
              <a:t>Only one business said they would be willing to let people experiencing homelessness use their washrooms and agreed to be included on the list.</a:t>
            </a:r>
            <a:endParaRPr/>
          </a:p>
          <a:p>
            <a:pPr indent="-228600" lvl="2" marL="1143000" rtl="0" algn="l">
              <a:lnSpc>
                <a:spcPct val="90000"/>
              </a:lnSpc>
              <a:spcBef>
                <a:spcPts val="500"/>
              </a:spcBef>
              <a:spcAft>
                <a:spcPts val="0"/>
              </a:spcAft>
              <a:buClr>
                <a:schemeClr val="dk1"/>
              </a:buClr>
              <a:buSzPts val="2000"/>
              <a:buChar char="•"/>
            </a:pPr>
            <a:r>
              <a:rPr lang="en-US"/>
              <a:t>FYI, it was the Chevron at Main and 41</a:t>
            </a:r>
            <a:r>
              <a:rPr baseline="30000" lang="en-US"/>
              <a:t>st</a:t>
            </a:r>
            <a:r>
              <a:rPr lang="en-US"/>
              <a:t> (they also give people free coffee ☺)</a:t>
            </a:r>
            <a:endParaRPr/>
          </a:p>
          <a:p>
            <a:pPr indent="-228600" lvl="2" marL="1143000" rtl="0" algn="l">
              <a:lnSpc>
                <a:spcPct val="90000"/>
              </a:lnSpc>
              <a:spcBef>
                <a:spcPts val="500"/>
              </a:spcBef>
              <a:spcAft>
                <a:spcPts val="0"/>
              </a:spcAft>
              <a:buClr>
                <a:schemeClr val="dk1"/>
              </a:buClr>
              <a:buSzPts val="2000"/>
              <a:buChar char="•"/>
            </a:pPr>
            <a:r>
              <a:rPr lang="en-US"/>
              <a:t>Even non-profit community organizations said no.</a:t>
            </a:r>
            <a:endParaRPr/>
          </a:p>
          <a:p>
            <a:pPr indent="-228600" lvl="2" marL="1143000" rtl="0" algn="l">
              <a:lnSpc>
                <a:spcPct val="90000"/>
              </a:lnSpc>
              <a:spcBef>
                <a:spcPts val="500"/>
              </a:spcBef>
              <a:spcAft>
                <a:spcPts val="0"/>
              </a:spcAft>
              <a:buClr>
                <a:schemeClr val="dk1"/>
              </a:buClr>
              <a:buSzPts val="2000"/>
              <a:buChar char="•"/>
            </a:pPr>
            <a:r>
              <a:rPr lang="en-US"/>
              <a:t>COVID-19 safety concerns were a factor</a:t>
            </a:r>
            <a:endParaRPr/>
          </a:p>
          <a:p>
            <a:pPr indent="-228600" lvl="1" marL="685800" rtl="0" algn="l">
              <a:lnSpc>
                <a:spcPct val="90000"/>
              </a:lnSpc>
              <a:spcBef>
                <a:spcPts val="500"/>
              </a:spcBef>
              <a:spcAft>
                <a:spcPts val="0"/>
              </a:spcAft>
              <a:buClr>
                <a:schemeClr val="dk1"/>
              </a:buClr>
              <a:buSzPts val="2400"/>
              <a:buChar char="•"/>
            </a:pPr>
            <a:r>
              <a:rPr lang="en-US"/>
              <a:t>That leaves…</a:t>
            </a:r>
            <a:endParaRPr/>
          </a:p>
          <a:p>
            <a:pPr indent="-228600" lvl="2" marL="1143000" rtl="0" algn="l">
              <a:lnSpc>
                <a:spcPct val="90000"/>
              </a:lnSpc>
              <a:spcBef>
                <a:spcPts val="500"/>
              </a:spcBef>
              <a:spcAft>
                <a:spcPts val="0"/>
              </a:spcAft>
              <a:buClr>
                <a:schemeClr val="dk1"/>
              </a:buClr>
              <a:buSzPts val="2000"/>
              <a:buChar char="•"/>
            </a:pPr>
            <a:r>
              <a:rPr lang="en-US"/>
              <a:t>public park bathrooms (open dawn-dusk, many closed during winter months)</a:t>
            </a:r>
            <a:endParaRPr/>
          </a:p>
          <a:p>
            <a:pPr indent="-228600" lvl="2" marL="1143000" rtl="0" algn="l">
              <a:lnSpc>
                <a:spcPct val="90000"/>
              </a:lnSpc>
              <a:spcBef>
                <a:spcPts val="500"/>
              </a:spcBef>
              <a:spcAft>
                <a:spcPts val="0"/>
              </a:spcAft>
              <a:buClr>
                <a:schemeClr val="dk1"/>
              </a:buClr>
              <a:buSzPts val="2000"/>
              <a:buChar char="•"/>
            </a:pPr>
            <a:r>
              <a:rPr lang="en-US"/>
              <a:t>Libraries and Community Centers (during opening hours)</a:t>
            </a:r>
            <a:endParaRPr/>
          </a:p>
          <a:p>
            <a:pPr indent="0" lvl="3" marL="1371600" rtl="0" algn="l">
              <a:lnSpc>
                <a:spcPct val="90000"/>
              </a:lnSpc>
              <a:spcBef>
                <a:spcPts val="500"/>
              </a:spcBef>
              <a:spcAft>
                <a:spcPts val="0"/>
              </a:spcAft>
              <a:buClr>
                <a:schemeClr val="dk1"/>
              </a:buClr>
              <a:buSzPts val="1800"/>
              <a:buNone/>
            </a:pPr>
            <a:r>
              <a:rPr lang="en-US"/>
              <a:t>								…that’s it.</a:t>
            </a:r>
            <a:endParaRPr/>
          </a:p>
          <a:p>
            <a:pPr indent="-228600" lvl="0" marL="228600" rtl="0" algn="l">
              <a:lnSpc>
                <a:spcPct val="90000"/>
              </a:lnSpc>
              <a:spcBef>
                <a:spcPts val="1000"/>
              </a:spcBef>
              <a:spcAft>
                <a:spcPts val="0"/>
              </a:spcAft>
              <a:buClr>
                <a:schemeClr val="dk1"/>
              </a:buClr>
              <a:buSzPts val="2800"/>
              <a:buChar char="•"/>
            </a:pPr>
            <a:r>
              <a:rPr lang="en-US"/>
              <a:t>Showers </a:t>
            </a:r>
            <a:endParaRPr/>
          </a:p>
          <a:p>
            <a:pPr indent="-228600" lvl="1" marL="685800" rtl="0" algn="l">
              <a:lnSpc>
                <a:spcPct val="90000"/>
              </a:lnSpc>
              <a:spcBef>
                <a:spcPts val="500"/>
              </a:spcBef>
              <a:spcAft>
                <a:spcPts val="0"/>
              </a:spcAft>
              <a:buClr>
                <a:schemeClr val="dk1"/>
              </a:buClr>
              <a:buSzPts val="2400"/>
              <a:buChar char="•"/>
            </a:pPr>
            <a:r>
              <a:rPr lang="en-US"/>
              <a:t>Killarney community center, CNH Morning Star Breakfast</a:t>
            </a:r>
            <a:endParaRPr/>
          </a:p>
          <a:p>
            <a:pPr indent="-101600" lvl="2" marL="1143000" rtl="0" algn="l">
              <a:lnSpc>
                <a:spcPct val="90000"/>
              </a:lnSpc>
              <a:spcBef>
                <a:spcPts val="500"/>
              </a:spcBef>
              <a:spcAft>
                <a:spcPts val="0"/>
              </a:spcAft>
              <a:buClr>
                <a:schemeClr val="dk1"/>
              </a:buClr>
              <a:buSzPts val="2000"/>
              <a:buNone/>
            </a:pPr>
            <a:r>
              <a:t/>
            </a:r>
            <a:endParaRPr/>
          </a:p>
          <a:p>
            <a:pPr indent="-76200" lvl="1" marL="685800" rtl="0" algn="l">
              <a:lnSpc>
                <a:spcPct val="90000"/>
              </a:lnSpc>
              <a:spcBef>
                <a:spcPts val="500"/>
              </a:spcBef>
              <a:spcAft>
                <a:spcPts val="0"/>
              </a:spcAft>
              <a:buClr>
                <a:schemeClr val="dk1"/>
              </a:buClr>
              <a:buSzPts val="24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What do you think would be helpful?</a:t>
            </a:r>
            <a:endParaRPr/>
          </a:p>
        </p:txBody>
      </p:sp>
      <p:sp>
        <p:nvSpPr>
          <p:cNvPr id="204" name="Google Shape;20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Homes (20)</a:t>
            </a:r>
            <a:endParaRPr/>
          </a:p>
          <a:p>
            <a:pPr indent="-228600" lvl="1" marL="685800" rtl="0" algn="l">
              <a:lnSpc>
                <a:spcPct val="90000"/>
              </a:lnSpc>
              <a:spcBef>
                <a:spcPts val="500"/>
              </a:spcBef>
              <a:spcAft>
                <a:spcPts val="0"/>
              </a:spcAft>
              <a:buClr>
                <a:schemeClr val="dk1"/>
              </a:buClr>
              <a:buSzPct val="100000"/>
              <a:buChar char="•"/>
            </a:pPr>
            <a:r>
              <a:rPr lang="en-US"/>
              <a:t>Majority said this was what they most needed, many presented it as a joke.</a:t>
            </a:r>
            <a:endParaRPr/>
          </a:p>
          <a:p>
            <a:pPr indent="-228600" lvl="0" marL="228600" rtl="0" algn="l">
              <a:lnSpc>
                <a:spcPct val="90000"/>
              </a:lnSpc>
              <a:spcBef>
                <a:spcPts val="1000"/>
              </a:spcBef>
              <a:spcAft>
                <a:spcPts val="0"/>
              </a:spcAft>
              <a:buClr>
                <a:schemeClr val="dk1"/>
              </a:buClr>
              <a:buSzPct val="100000"/>
              <a:buChar char="•"/>
            </a:pPr>
            <a:r>
              <a:rPr lang="en-US"/>
              <a:t>Access to phones and internet (18)</a:t>
            </a:r>
            <a:endParaRPr/>
          </a:p>
          <a:p>
            <a:pPr indent="-228600" lvl="1" marL="685800" rtl="0" algn="l">
              <a:lnSpc>
                <a:spcPct val="90000"/>
              </a:lnSpc>
              <a:spcBef>
                <a:spcPts val="500"/>
              </a:spcBef>
              <a:spcAft>
                <a:spcPts val="0"/>
              </a:spcAft>
              <a:buClr>
                <a:schemeClr val="dk1"/>
              </a:buClr>
              <a:buSzPct val="100000"/>
              <a:buChar char="•"/>
            </a:pPr>
            <a:r>
              <a:rPr lang="en-US"/>
              <a:t>Employment, housing, relationships with family all difficult without this</a:t>
            </a:r>
            <a:endParaRPr/>
          </a:p>
          <a:p>
            <a:pPr indent="-228600" lvl="1" marL="685800" rtl="0" algn="l">
              <a:lnSpc>
                <a:spcPct val="90000"/>
              </a:lnSpc>
              <a:spcBef>
                <a:spcPts val="500"/>
              </a:spcBef>
              <a:spcAft>
                <a:spcPts val="0"/>
              </a:spcAft>
              <a:buClr>
                <a:schemeClr val="dk1"/>
              </a:buClr>
              <a:buSzPct val="100000"/>
              <a:buChar char="•"/>
            </a:pPr>
            <a:r>
              <a:rPr lang="en-US"/>
              <a:t>Suggestions included message boards, voicemail systems, free SIM cards with basic plans.</a:t>
            </a:r>
            <a:endParaRPr/>
          </a:p>
          <a:p>
            <a:pPr indent="-228600" lvl="0" marL="228600" rtl="0" algn="l">
              <a:lnSpc>
                <a:spcPct val="90000"/>
              </a:lnSpc>
              <a:spcBef>
                <a:spcPts val="1000"/>
              </a:spcBef>
              <a:spcAft>
                <a:spcPts val="0"/>
              </a:spcAft>
              <a:buClr>
                <a:schemeClr val="dk1"/>
              </a:buClr>
              <a:buSzPct val="100000"/>
              <a:buChar char="•"/>
            </a:pPr>
            <a:r>
              <a:rPr lang="en-US"/>
              <a:t>Storage for personal belongings (10)	</a:t>
            </a:r>
            <a:endParaRPr/>
          </a:p>
          <a:p>
            <a:pPr indent="-228600" lvl="1" marL="685800" rtl="0" algn="l">
              <a:lnSpc>
                <a:spcPct val="90000"/>
              </a:lnSpc>
              <a:spcBef>
                <a:spcPts val="500"/>
              </a:spcBef>
              <a:spcAft>
                <a:spcPts val="0"/>
              </a:spcAft>
              <a:buClr>
                <a:schemeClr val="dk1"/>
              </a:buClr>
              <a:buSzPct val="100000"/>
              <a:buChar char="•"/>
            </a:pPr>
            <a:r>
              <a:rPr lang="en-US"/>
              <a:t>Without laundry and a safe place for clothes, some people spend a large percentage of their income on clothes every month, then throw them out.</a:t>
            </a:r>
            <a:endParaRPr/>
          </a:p>
          <a:p>
            <a:pPr indent="-228600" lvl="0" marL="228600" rtl="0" algn="l">
              <a:lnSpc>
                <a:spcPct val="90000"/>
              </a:lnSpc>
              <a:spcBef>
                <a:spcPts val="1000"/>
              </a:spcBef>
              <a:spcAft>
                <a:spcPts val="0"/>
              </a:spcAft>
              <a:buClr>
                <a:schemeClr val="dk1"/>
              </a:buClr>
              <a:buSzPct val="100000"/>
              <a:buChar char="•"/>
            </a:pPr>
            <a:r>
              <a:rPr lang="en-US"/>
              <a:t>Private showers (8)</a:t>
            </a:r>
            <a:endParaRPr/>
          </a:p>
          <a:p>
            <a:pPr indent="-228600" lvl="1" marL="685800" rtl="0" algn="l">
              <a:lnSpc>
                <a:spcPct val="90000"/>
              </a:lnSpc>
              <a:spcBef>
                <a:spcPts val="500"/>
              </a:spcBef>
              <a:spcAft>
                <a:spcPts val="0"/>
              </a:spcAft>
              <a:buClr>
                <a:schemeClr val="dk1"/>
              </a:buClr>
              <a:buSzPct val="100000"/>
              <a:buChar char="•"/>
            </a:pPr>
            <a:r>
              <a:rPr lang="en-US"/>
              <a:t>Many people were not showering, and those who were said they did so in communal showers (mostly at shelters)</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210" name="Google Shape;210;p17"/>
          <p:cNvPicPr preferRelativeResize="0"/>
          <p:nvPr>
            <p:ph idx="1" type="body"/>
          </p:nvPr>
        </p:nvPicPr>
        <p:blipFill rotWithShape="1">
          <a:blip r:embed="rId3">
            <a:alphaModFix/>
          </a:blip>
          <a:srcRect b="0" l="0" r="0" t="0"/>
          <a:stretch/>
        </p:blipFill>
        <p:spPr>
          <a:xfrm>
            <a:off x="-112319" y="-1522545"/>
            <a:ext cx="12416638" cy="16490927"/>
          </a:xfrm>
          <a:prstGeom prst="rect">
            <a:avLst/>
          </a:prstGeom>
          <a:noFill/>
          <a:ln>
            <a:noFill/>
          </a:ln>
        </p:spPr>
      </p:pic>
      <p:sp>
        <p:nvSpPr>
          <p:cNvPr id="211" name="Google Shape;211;p17"/>
          <p:cNvSpPr txBox="1"/>
          <p:nvPr/>
        </p:nvSpPr>
        <p:spPr>
          <a:xfrm>
            <a:off x="3359020" y="6123543"/>
            <a:ext cx="90386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Tasha spends $450 per month on storage while she looks for a new home for her and her cat.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217" name="Google Shape;217;p18"/>
          <p:cNvPicPr preferRelativeResize="0"/>
          <p:nvPr>
            <p:ph idx="1" type="body"/>
          </p:nvPr>
        </p:nvPicPr>
        <p:blipFill rotWithShape="1">
          <a:blip r:embed="rId3">
            <a:alphaModFix/>
          </a:blip>
          <a:srcRect b="0" l="0" r="0" t="0"/>
          <a:stretch/>
        </p:blipFill>
        <p:spPr>
          <a:xfrm>
            <a:off x="-374812" y="-378829"/>
            <a:ext cx="12941624" cy="7391383"/>
          </a:xfrm>
          <a:prstGeom prst="rect">
            <a:avLst/>
          </a:prstGeom>
          <a:noFill/>
          <a:ln>
            <a:noFill/>
          </a:ln>
        </p:spPr>
      </p:pic>
      <p:sp>
        <p:nvSpPr>
          <p:cNvPr id="218" name="Google Shape;218;p18"/>
          <p:cNvSpPr txBox="1"/>
          <p:nvPr/>
        </p:nvSpPr>
        <p:spPr>
          <a:xfrm>
            <a:off x="3257551" y="-96540"/>
            <a:ext cx="8839200"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800">
                <a:solidFill>
                  <a:schemeClr val="dk1"/>
                </a:solidFill>
                <a:latin typeface="Calibri"/>
                <a:ea typeface="Calibri"/>
                <a:cs typeface="Calibri"/>
                <a:sym typeface="Calibri"/>
              </a:rPr>
              <a:t>Tank (on the white blanket) weighs 125lbs, and his owner’s physical disability means he needs a fenced yard for exercise. As a result, his family pays $750/mo for an affordable rental like this one. The basement suite houses 6 people, 2 dogs, and 1 cat.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9"/>
          <p:cNvSpPr txBox="1"/>
          <p:nvPr>
            <p:ph type="title"/>
          </p:nvPr>
        </p:nvSpPr>
        <p:spPr>
          <a:xfrm>
            <a:off x="346586" y="-7295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Local business sentiments</a:t>
            </a:r>
            <a:endParaRPr/>
          </a:p>
        </p:txBody>
      </p:sp>
      <p:sp>
        <p:nvSpPr>
          <p:cNvPr id="224" name="Google Shape;224;p19"/>
          <p:cNvSpPr txBox="1"/>
          <p:nvPr>
            <p:ph idx="1" type="body"/>
          </p:nvPr>
        </p:nvSpPr>
        <p:spPr>
          <a:xfrm>
            <a:off x="346586" y="1120417"/>
            <a:ext cx="6437672" cy="547702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Most businesses surveyed did not feel homelessness seriously impacts their business. (Small sample, sorry!)</a:t>
            </a:r>
            <a:endParaRPr/>
          </a:p>
          <a:p>
            <a:pPr indent="-228600" lvl="1" marL="685800" rtl="0" algn="l">
              <a:lnSpc>
                <a:spcPct val="90000"/>
              </a:lnSpc>
              <a:spcBef>
                <a:spcPts val="500"/>
              </a:spcBef>
              <a:spcAft>
                <a:spcPts val="0"/>
              </a:spcAft>
              <a:buClr>
                <a:schemeClr val="dk1"/>
              </a:buClr>
              <a:buSzPct val="100000"/>
              <a:buChar char="•"/>
            </a:pPr>
            <a:r>
              <a:rPr lang="en-US"/>
              <a:t>2 had never noticed people they thought were homeless in the area. 3 said rarely.</a:t>
            </a:r>
            <a:endParaRPr/>
          </a:p>
          <a:p>
            <a:pPr indent="-228600" lvl="1" marL="685800" rtl="0" algn="l">
              <a:lnSpc>
                <a:spcPct val="90000"/>
              </a:lnSpc>
              <a:spcBef>
                <a:spcPts val="500"/>
              </a:spcBef>
              <a:spcAft>
                <a:spcPts val="0"/>
              </a:spcAft>
              <a:buClr>
                <a:schemeClr val="dk1"/>
              </a:buClr>
              <a:buSzPct val="100000"/>
              <a:buChar char="•"/>
            </a:pPr>
            <a:r>
              <a:rPr lang="en-US"/>
              <a:t>General safety concerns, complaints about substance use, hygiene.</a:t>
            </a:r>
            <a:endParaRPr/>
          </a:p>
          <a:p>
            <a:pPr indent="-228600" lvl="0" marL="228600" rtl="0" algn="l">
              <a:lnSpc>
                <a:spcPct val="90000"/>
              </a:lnSpc>
              <a:spcBef>
                <a:spcPts val="1000"/>
              </a:spcBef>
              <a:spcAft>
                <a:spcPts val="0"/>
              </a:spcAft>
              <a:buClr>
                <a:schemeClr val="dk1"/>
              </a:buClr>
              <a:buSzPct val="100000"/>
              <a:buChar char="•"/>
            </a:pPr>
            <a:r>
              <a:rPr lang="en-US"/>
              <a:t>24-hour businesses much more aware of the issues </a:t>
            </a:r>
            <a:endParaRPr/>
          </a:p>
          <a:p>
            <a:pPr indent="-228600" lvl="1" marL="685800" rtl="0" algn="l">
              <a:lnSpc>
                <a:spcPct val="90000"/>
              </a:lnSpc>
              <a:spcBef>
                <a:spcPts val="500"/>
              </a:spcBef>
              <a:spcAft>
                <a:spcPts val="0"/>
              </a:spcAft>
              <a:buClr>
                <a:schemeClr val="dk1"/>
              </a:buClr>
              <a:buSzPct val="100000"/>
              <a:buChar char="•"/>
            </a:pPr>
            <a:r>
              <a:rPr lang="en-US"/>
              <a:t>7 out of 7 surveyed interacted daily</a:t>
            </a:r>
            <a:endParaRPr/>
          </a:p>
          <a:p>
            <a:pPr indent="-228600" lvl="1" marL="685800" rtl="0" algn="l">
              <a:lnSpc>
                <a:spcPct val="90000"/>
              </a:lnSpc>
              <a:spcBef>
                <a:spcPts val="500"/>
              </a:spcBef>
              <a:spcAft>
                <a:spcPts val="0"/>
              </a:spcAft>
              <a:buClr>
                <a:schemeClr val="dk1"/>
              </a:buClr>
              <a:buSzPct val="100000"/>
              <a:buChar char="•"/>
            </a:pPr>
            <a:r>
              <a:rPr lang="en-US"/>
              <a:t>Many were more tolerant at night, may allow panhandling and loitering, even sleeping, but people have to move along by morning. </a:t>
            </a:r>
            <a:endParaRPr/>
          </a:p>
          <a:p>
            <a:pPr indent="-228600" lvl="1" marL="685800" rtl="0" algn="l">
              <a:lnSpc>
                <a:spcPct val="90000"/>
              </a:lnSpc>
              <a:spcBef>
                <a:spcPts val="500"/>
              </a:spcBef>
              <a:spcAft>
                <a:spcPts val="0"/>
              </a:spcAft>
              <a:buClr>
                <a:schemeClr val="dk1"/>
              </a:buClr>
              <a:buSzPct val="100000"/>
              <a:buChar char="•"/>
            </a:pPr>
            <a:r>
              <a:rPr lang="en-US"/>
              <a:t>Majority explain it’s out of concern for children.</a:t>
            </a:r>
            <a:endParaRPr/>
          </a:p>
          <a:p>
            <a:pPr indent="-228600" lvl="1" marL="685800" rtl="0" algn="l">
              <a:lnSpc>
                <a:spcPct val="90000"/>
              </a:lnSpc>
              <a:spcBef>
                <a:spcPts val="500"/>
              </a:spcBef>
              <a:spcAft>
                <a:spcPts val="0"/>
              </a:spcAft>
              <a:buClr>
                <a:schemeClr val="dk1"/>
              </a:buClr>
              <a:buSzPct val="100000"/>
              <a:buChar char="•"/>
            </a:pPr>
            <a:r>
              <a:rPr lang="en-US"/>
              <a:t>Other reasons: morning rush, they should have somewhere else to go during the day, it doesn’t look good.</a:t>
            </a:r>
            <a:endParaRPr/>
          </a:p>
        </p:txBody>
      </p:sp>
      <p:pic>
        <p:nvPicPr>
          <p:cNvPr descr="A picture containing feet&#10;&#10;Description automatically generated" id="225" name="Google Shape;225;p19"/>
          <p:cNvPicPr preferRelativeResize="0"/>
          <p:nvPr/>
        </p:nvPicPr>
        <p:blipFill rotWithShape="1">
          <a:blip r:embed="rId3">
            <a:alphaModFix/>
          </a:blip>
          <a:srcRect b="-2" l="0" r="20738" t="0"/>
          <a:stretch/>
        </p:blipFill>
        <p:spPr>
          <a:xfrm rot="5400000">
            <a:off x="6664752" y="1330752"/>
            <a:ext cx="6858000" cy="419649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Do we even have homelessness here?</a:t>
            </a:r>
            <a:endParaRPr/>
          </a:p>
        </p:txBody>
      </p:sp>
      <p:sp>
        <p:nvSpPr>
          <p:cNvPr id="111" name="Google Shape;111;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There’s been no city-wide homeless count since before the pandemic.</a:t>
            </a:r>
            <a:endParaRPr/>
          </a:p>
          <a:p>
            <a:pPr indent="-228600" lvl="0" marL="228600" rtl="0" algn="l">
              <a:lnSpc>
                <a:spcPct val="90000"/>
              </a:lnSpc>
              <a:spcBef>
                <a:spcPts val="1000"/>
              </a:spcBef>
              <a:spcAft>
                <a:spcPts val="0"/>
              </a:spcAft>
              <a:buClr>
                <a:schemeClr val="dk1"/>
              </a:buClr>
              <a:buSzPts val="2800"/>
              <a:buChar char="•"/>
            </a:pPr>
            <a:r>
              <a:rPr lang="en-US"/>
              <a:t>No obvious place to start gathering data in South Vancouver</a:t>
            </a:r>
            <a:endParaRPr/>
          </a:p>
          <a:p>
            <a:pPr indent="-228600" lvl="1" marL="685800" rtl="0" algn="l">
              <a:lnSpc>
                <a:spcPct val="90000"/>
              </a:lnSpc>
              <a:spcBef>
                <a:spcPts val="500"/>
              </a:spcBef>
              <a:spcAft>
                <a:spcPts val="0"/>
              </a:spcAft>
              <a:buClr>
                <a:schemeClr val="dk1"/>
              </a:buClr>
              <a:buSzPts val="2400"/>
              <a:buChar char="•"/>
            </a:pPr>
            <a:r>
              <a:rPr lang="en-US"/>
              <a:t>No shelters</a:t>
            </a:r>
            <a:endParaRPr/>
          </a:p>
          <a:p>
            <a:pPr indent="-228600" lvl="1" marL="685800" rtl="0" algn="l">
              <a:lnSpc>
                <a:spcPct val="90000"/>
              </a:lnSpc>
              <a:spcBef>
                <a:spcPts val="500"/>
              </a:spcBef>
              <a:spcAft>
                <a:spcPts val="0"/>
              </a:spcAft>
              <a:buClr>
                <a:schemeClr val="dk1"/>
              </a:buClr>
              <a:buSzPts val="2400"/>
              <a:buChar char="•"/>
            </a:pPr>
            <a:r>
              <a:rPr lang="en-US"/>
              <a:t>Very few relevant services in this area</a:t>
            </a:r>
            <a:endParaRPr/>
          </a:p>
          <a:p>
            <a:pPr indent="-228600" lvl="1" marL="685800" rtl="0" algn="l">
              <a:lnSpc>
                <a:spcPct val="90000"/>
              </a:lnSpc>
              <a:spcBef>
                <a:spcPts val="500"/>
              </a:spcBef>
              <a:spcAft>
                <a:spcPts val="0"/>
              </a:spcAft>
              <a:buClr>
                <a:schemeClr val="dk1"/>
              </a:buClr>
              <a:buSzPts val="2400"/>
              <a:buChar char="•"/>
            </a:pPr>
            <a:r>
              <a:rPr lang="en-US"/>
              <a:t>Community organizations serving South Van were reluctant to go on record, but did offer insights and advised where to conduct street outreach.</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Analysis</a:t>
            </a:r>
            <a:endParaRPr/>
          </a:p>
        </p:txBody>
      </p:sp>
      <p:sp>
        <p:nvSpPr>
          <p:cNvPr id="231" name="Google Shape;231;p20"/>
          <p:cNvSpPr txBox="1"/>
          <p:nvPr>
            <p:ph idx="1" type="body"/>
          </p:nvPr>
        </p:nvSpPr>
        <p:spPr>
          <a:xfrm>
            <a:off x="1229032" y="1825625"/>
            <a:ext cx="10124768"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US"/>
              <a:t>	Even though there are very few resources to help them in South Vancouver, there is still a significant number of people experiencing homelessness who choose to spend their time here rather than in areas where more resources exist.	</a:t>
            </a:r>
            <a:endParaRPr/>
          </a:p>
          <a:p>
            <a:pPr indent="0" lvl="0" marL="0" rtl="0" algn="l">
              <a:lnSpc>
                <a:spcPct val="90000"/>
              </a:lnSpc>
              <a:spcBef>
                <a:spcPts val="1000"/>
              </a:spcBef>
              <a:spcAft>
                <a:spcPts val="0"/>
              </a:spcAft>
              <a:buClr>
                <a:schemeClr val="dk1"/>
              </a:buClr>
              <a:buSzPts val="2800"/>
              <a:buNone/>
            </a:pPr>
            <a:r>
              <a:rPr lang="en-US"/>
              <a:t>	Many people come here because they have personal ties to this community, and their own history here.</a:t>
            </a:r>
            <a:endParaRPr/>
          </a:p>
          <a:p>
            <a:pPr indent="0" lvl="0" marL="0" rtl="0" algn="l">
              <a:lnSpc>
                <a:spcPct val="90000"/>
              </a:lnSpc>
              <a:spcBef>
                <a:spcPts val="1000"/>
              </a:spcBef>
              <a:spcAft>
                <a:spcPts val="0"/>
              </a:spcAft>
              <a:buClr>
                <a:schemeClr val="dk1"/>
              </a:buClr>
              <a:buSzPts val="2800"/>
              <a:buNone/>
            </a:pPr>
            <a:r>
              <a:rPr lang="en-US"/>
              <a:t>	Areas between E 41</a:t>
            </a:r>
            <a:r>
              <a:rPr baseline="30000" lang="en-US"/>
              <a:t>st</a:t>
            </a:r>
            <a:r>
              <a:rPr lang="en-US"/>
              <a:t> and 49</a:t>
            </a:r>
            <a:r>
              <a:rPr baseline="30000" lang="en-US"/>
              <a:t>th</a:t>
            </a:r>
            <a:r>
              <a:rPr lang="en-US"/>
              <a:t> Aves at Main, Fraser and Victoria Dr are known to the general community as where you will most likely find people who are experiencing homelessness. These areas are easily accessed by transit.</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1"/>
          <p:cNvSpPr txBox="1"/>
          <p:nvPr>
            <p:ph idx="1" type="body"/>
          </p:nvPr>
        </p:nvSpPr>
        <p:spPr>
          <a:xfrm>
            <a:off x="769375" y="1008677"/>
            <a:ext cx="10350910" cy="484064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	Some people feel safer sleeping on the streets here than in shelters Downtown, which explains why 24-hour businesses interact more with people they identify as homeless. </a:t>
            </a:r>
            <a:endParaRPr/>
          </a:p>
          <a:p>
            <a:pPr indent="0" lvl="0" marL="0" rtl="0" algn="l">
              <a:lnSpc>
                <a:spcPct val="90000"/>
              </a:lnSpc>
              <a:spcBef>
                <a:spcPts val="1000"/>
              </a:spcBef>
              <a:spcAft>
                <a:spcPts val="0"/>
              </a:spcAft>
              <a:buClr>
                <a:schemeClr val="dk1"/>
              </a:buClr>
              <a:buSzPts val="2800"/>
              <a:buNone/>
            </a:pPr>
            <a:r>
              <a:rPr lang="en-US"/>
              <a:t>	South Van is associated with less drug use, violence and crime, and they are not as likely to have to deal with police here. </a:t>
            </a:r>
            <a:endParaRPr/>
          </a:p>
          <a:p>
            <a:pPr indent="0" lvl="0" marL="0" rtl="0" algn="l">
              <a:lnSpc>
                <a:spcPct val="90000"/>
              </a:lnSpc>
              <a:spcBef>
                <a:spcPts val="1000"/>
              </a:spcBef>
              <a:spcAft>
                <a:spcPts val="0"/>
              </a:spcAft>
              <a:buClr>
                <a:schemeClr val="dk1"/>
              </a:buClr>
              <a:buSzPts val="2800"/>
              <a:buNone/>
            </a:pPr>
            <a:r>
              <a:rPr lang="en-US"/>
              <a:t>	We still have wide open spaces. It’s not crowded and people will generally leave you alone.</a:t>
            </a:r>
            <a:endParaRPr/>
          </a:p>
          <a:p>
            <a:pPr indent="0" lvl="0" marL="0" rtl="0" algn="l">
              <a:lnSpc>
                <a:spcPct val="90000"/>
              </a:lnSpc>
              <a:spcBef>
                <a:spcPts val="1000"/>
              </a:spcBef>
              <a:spcAft>
                <a:spcPts val="0"/>
              </a:spcAft>
              <a:buClr>
                <a:schemeClr val="dk1"/>
              </a:buClr>
              <a:buSzPts val="2800"/>
              <a:buNone/>
            </a:pPr>
            <a:r>
              <a:rPr lang="en-US"/>
              <a:t>	</a:t>
            </a:r>
            <a:endParaRPr/>
          </a:p>
          <a:p>
            <a:pPr indent="0" lvl="0" marL="0" rtl="0" algn="l">
              <a:lnSpc>
                <a:spcPct val="90000"/>
              </a:lnSpc>
              <a:spcBef>
                <a:spcPts val="1000"/>
              </a:spcBef>
              <a:spcAft>
                <a:spcPts val="0"/>
              </a:spcAft>
              <a:buClr>
                <a:schemeClr val="dk1"/>
              </a:buClr>
              <a:buSzPts val="2800"/>
              <a:buNone/>
            </a:pPr>
            <a:r>
              <a:rPr lang="en-US"/>
              <a:t>(There are also people who suffer from significant barriers, including serious mental illnesses, who may not have an understanding of how to access those services, and just feel more comfortable here.)</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Takeaways</a:t>
            </a:r>
            <a:endParaRPr/>
          </a:p>
        </p:txBody>
      </p:sp>
      <p:sp>
        <p:nvSpPr>
          <p:cNvPr id="242" name="Google Shape;242;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Mostly the general public is sympathetic, insofar as people are aware of homelessness in this area.</a:t>
            </a:r>
            <a:endParaRPr/>
          </a:p>
          <a:p>
            <a:pPr indent="-228600" lvl="0" marL="228600" rtl="0" algn="l">
              <a:lnSpc>
                <a:spcPct val="90000"/>
              </a:lnSpc>
              <a:spcBef>
                <a:spcPts val="1000"/>
              </a:spcBef>
              <a:spcAft>
                <a:spcPts val="0"/>
              </a:spcAft>
              <a:buClr>
                <a:schemeClr val="dk1"/>
              </a:buClr>
              <a:buSzPts val="2800"/>
              <a:buChar char="•"/>
            </a:pPr>
            <a:r>
              <a:rPr lang="en-US"/>
              <a:t>Neither individuals experiencing homelessness themselves, nor businesses or other members of our community, know where someone can go for help. Two major causes of this:</a:t>
            </a:r>
            <a:endParaRPr/>
          </a:p>
          <a:p>
            <a:pPr indent="-228600" lvl="1" marL="685800" rtl="0" algn="l">
              <a:lnSpc>
                <a:spcPct val="90000"/>
              </a:lnSpc>
              <a:spcBef>
                <a:spcPts val="500"/>
              </a:spcBef>
              <a:spcAft>
                <a:spcPts val="0"/>
              </a:spcAft>
              <a:buClr>
                <a:schemeClr val="dk1"/>
              </a:buClr>
              <a:buSzPts val="2400"/>
              <a:buChar char="•"/>
            </a:pPr>
            <a:r>
              <a:rPr lang="en-US"/>
              <a:t>There is a resource desert in South Vancouver when it comes to addressing homelessness, in all areas.</a:t>
            </a:r>
            <a:endParaRPr/>
          </a:p>
          <a:p>
            <a:pPr indent="-228600" lvl="1" marL="685800" rtl="0" algn="l">
              <a:lnSpc>
                <a:spcPct val="90000"/>
              </a:lnSpc>
              <a:spcBef>
                <a:spcPts val="500"/>
              </a:spcBef>
              <a:spcAft>
                <a:spcPts val="0"/>
              </a:spcAft>
              <a:buClr>
                <a:schemeClr val="dk1"/>
              </a:buClr>
              <a:buSzPts val="2400"/>
              <a:buChar char="•"/>
            </a:pPr>
            <a:r>
              <a:rPr lang="en-US"/>
              <a:t>The unique social and geographic characteristics of South Van make it very difficult to conduct outreach and disseminate information to isolated people who are not already accessing supports.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247" name="Shape 247"/>
        <p:cNvGrpSpPr/>
        <p:nvPr/>
      </p:nvGrpSpPr>
      <p:grpSpPr>
        <a:xfrm>
          <a:off x="0" y="0"/>
          <a:ext cx="0" cy="0"/>
          <a:chOff x="0" y="0"/>
          <a:chExt cx="0" cy="0"/>
        </a:xfrm>
      </p:grpSpPr>
      <p:sp>
        <p:nvSpPr>
          <p:cNvPr id="248" name="Google Shape;248;p23"/>
          <p:cNvSpPr/>
          <p:nvPr/>
        </p:nvSpPr>
        <p:spPr>
          <a:xfrm>
            <a:off x="0" y="0"/>
            <a:ext cx="12188952" cy="6858000"/>
          </a:xfrm>
          <a:prstGeom prst="rect">
            <a:avLst/>
          </a:prstGeom>
          <a:solidFill>
            <a:srgbClr val="4141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picture containing letter&#10;&#10;Description automatically generated" id="249" name="Google Shape;249;p23"/>
          <p:cNvPicPr preferRelativeResize="0"/>
          <p:nvPr/>
        </p:nvPicPr>
        <p:blipFill rotWithShape="1">
          <a:blip r:embed="rId3">
            <a:alphaModFix/>
          </a:blip>
          <a:srcRect b="17301" l="0" r="14792" t="2130"/>
          <a:stretch/>
        </p:blipFill>
        <p:spPr>
          <a:xfrm>
            <a:off x="-745190" y="-942127"/>
            <a:ext cx="12830353" cy="5611054"/>
          </a:xfrm>
          <a:prstGeom prst="rect">
            <a:avLst/>
          </a:prstGeom>
          <a:noFill/>
          <a:ln>
            <a:noFill/>
          </a:ln>
        </p:spPr>
      </p:pic>
      <p:sp>
        <p:nvSpPr>
          <p:cNvPr id="250" name="Google Shape;250;p23"/>
          <p:cNvSpPr/>
          <p:nvPr/>
        </p:nvSpPr>
        <p:spPr>
          <a:xfrm>
            <a:off x="321564" y="4782312"/>
            <a:ext cx="11548872" cy="1755648"/>
          </a:xfrm>
          <a:prstGeom prst="rect">
            <a:avLst/>
          </a:prstGeom>
          <a:solidFill>
            <a:schemeClr val="lt1">
              <a:alpha val="9294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51" name="Google Shape;251;p23"/>
          <p:cNvSpPr txBox="1"/>
          <p:nvPr>
            <p:ph type="title"/>
          </p:nvPr>
        </p:nvSpPr>
        <p:spPr>
          <a:xfrm>
            <a:off x="841248" y="5009083"/>
            <a:ext cx="2889504" cy="134599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600"/>
              <a:buFont typeface="Calibri"/>
              <a:buNone/>
            </a:pPr>
            <a:r>
              <a:rPr lang="en-US" sz="2600">
                <a:solidFill>
                  <a:schemeClr val="dk1"/>
                </a:solidFill>
              </a:rPr>
              <a:t>What we’ve done</a:t>
            </a:r>
            <a:endParaRPr/>
          </a:p>
        </p:txBody>
      </p:sp>
      <p:cxnSp>
        <p:nvCxnSpPr>
          <p:cNvPr id="252" name="Google Shape;252;p23"/>
          <p:cNvCxnSpPr/>
          <p:nvPr/>
        </p:nvCxnSpPr>
        <p:spPr>
          <a:xfrm rot="10800000">
            <a:off x="4059936" y="5237979"/>
            <a:ext cx="0" cy="914400"/>
          </a:xfrm>
          <a:prstGeom prst="straightConnector1">
            <a:avLst/>
          </a:prstGeom>
          <a:noFill/>
          <a:ln cap="flat" cmpd="sng" w="19050">
            <a:solidFill>
              <a:schemeClr val="dk1">
                <a:alpha val="80000"/>
              </a:schemeClr>
            </a:solidFill>
            <a:prstDash val="solid"/>
            <a:miter lim="800000"/>
            <a:headEnd len="sm" w="sm" type="none"/>
            <a:tailEnd len="sm" w="sm" type="none"/>
          </a:ln>
        </p:spPr>
      </p:cxnSp>
      <p:sp>
        <p:nvSpPr>
          <p:cNvPr id="253" name="Google Shape;253;p23"/>
          <p:cNvSpPr txBox="1"/>
          <p:nvPr>
            <p:ph idx="1" type="body"/>
          </p:nvPr>
        </p:nvSpPr>
        <p:spPr>
          <a:xfrm>
            <a:off x="4379976" y="5009083"/>
            <a:ext cx="6976872" cy="1345997"/>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900"/>
              <a:buChar char="•"/>
            </a:pPr>
            <a:r>
              <a:rPr lang="en-US" sz="900">
                <a:solidFill>
                  <a:schemeClr val="dk1"/>
                </a:solidFill>
              </a:rPr>
              <a:t>Publication of the South Vancouver Resource Guide</a:t>
            </a:r>
            <a:endParaRPr/>
          </a:p>
          <a:p>
            <a:pPr indent="-228600" lvl="0" marL="228600" rtl="0" algn="l">
              <a:lnSpc>
                <a:spcPct val="90000"/>
              </a:lnSpc>
              <a:spcBef>
                <a:spcPts val="1000"/>
              </a:spcBef>
              <a:spcAft>
                <a:spcPts val="0"/>
              </a:spcAft>
              <a:buClr>
                <a:schemeClr val="dk1"/>
              </a:buClr>
              <a:buSzPts val="900"/>
              <a:buChar char="•"/>
            </a:pPr>
            <a:r>
              <a:rPr lang="en-US" sz="900">
                <a:solidFill>
                  <a:schemeClr val="dk1"/>
                </a:solidFill>
              </a:rPr>
              <a:t>Biweekly Care and Share event at Killarney Community Center</a:t>
            </a:r>
            <a:endParaRPr/>
          </a:p>
          <a:p>
            <a:pPr indent="-228600" lvl="0" marL="228600" rtl="0" algn="l">
              <a:lnSpc>
                <a:spcPct val="90000"/>
              </a:lnSpc>
              <a:spcBef>
                <a:spcPts val="1000"/>
              </a:spcBef>
              <a:spcAft>
                <a:spcPts val="0"/>
              </a:spcAft>
              <a:buClr>
                <a:schemeClr val="dk1"/>
              </a:buClr>
              <a:buSzPts val="900"/>
              <a:buChar char="•"/>
            </a:pPr>
            <a:r>
              <a:rPr lang="en-US" sz="900">
                <a:solidFill>
                  <a:schemeClr val="dk1"/>
                </a:solidFill>
              </a:rPr>
              <a:t>October 2022 Hub collaborative luncheon</a:t>
            </a:r>
            <a:endParaRPr/>
          </a:p>
          <a:p>
            <a:pPr indent="-228600" lvl="0" marL="228600" rtl="0" algn="l">
              <a:lnSpc>
                <a:spcPct val="90000"/>
              </a:lnSpc>
              <a:spcBef>
                <a:spcPts val="1000"/>
              </a:spcBef>
              <a:spcAft>
                <a:spcPts val="0"/>
              </a:spcAft>
              <a:buClr>
                <a:schemeClr val="dk1"/>
              </a:buClr>
              <a:buSzPts val="900"/>
              <a:buChar char="•"/>
            </a:pPr>
            <a:r>
              <a:rPr lang="en-US" sz="900">
                <a:solidFill>
                  <a:schemeClr val="dk1"/>
                </a:solidFill>
              </a:rPr>
              <a:t>Community art workshop x2 (coming soon)</a:t>
            </a:r>
            <a:endParaRPr/>
          </a:p>
          <a:p>
            <a:pPr indent="-228600" lvl="0" marL="228600" rtl="0" algn="l">
              <a:lnSpc>
                <a:spcPct val="90000"/>
              </a:lnSpc>
              <a:spcBef>
                <a:spcPts val="1000"/>
              </a:spcBef>
              <a:spcAft>
                <a:spcPts val="0"/>
              </a:spcAft>
              <a:buClr>
                <a:schemeClr val="dk1"/>
              </a:buClr>
              <a:buSzPts val="900"/>
              <a:buChar char="•"/>
            </a:pPr>
            <a:r>
              <a:rPr lang="en-US" sz="900">
                <a:solidFill>
                  <a:schemeClr val="dk1"/>
                </a:solidFill>
              </a:rPr>
              <a:t>February 11</a:t>
            </a:r>
            <a:r>
              <a:rPr baseline="30000" lang="en-US" sz="900">
                <a:solidFill>
                  <a:schemeClr val="dk1"/>
                </a:solidFill>
              </a:rPr>
              <a:t>th</a:t>
            </a:r>
            <a:r>
              <a:rPr lang="en-US" sz="900">
                <a:solidFill>
                  <a:schemeClr val="dk1"/>
                </a:solidFill>
              </a:rPr>
              <a:t> community symposium on homelessness in South Van</a:t>
            </a:r>
            <a:endParaRPr/>
          </a:p>
        </p:txBody>
      </p:sp>
      <p:sp>
        <p:nvSpPr>
          <p:cNvPr id="254" name="Google Shape;254;p23"/>
          <p:cNvSpPr txBox="1"/>
          <p:nvPr/>
        </p:nvSpPr>
        <p:spPr>
          <a:xfrm>
            <a:off x="6529294" y="133588"/>
            <a:ext cx="53411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The South Vancouver Resources Guide, published 2022</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8" name="Shape 258"/>
        <p:cNvGrpSpPr/>
        <p:nvPr/>
      </p:nvGrpSpPr>
      <p:grpSpPr>
        <a:xfrm>
          <a:off x="0" y="0"/>
          <a:ext cx="0" cy="0"/>
          <a:chOff x="0" y="0"/>
          <a:chExt cx="0" cy="0"/>
        </a:xfrm>
      </p:grpSpPr>
      <p:sp>
        <p:nvSpPr>
          <p:cNvPr id="259" name="Google Shape;259;p24"/>
          <p:cNvSpPr txBox="1"/>
          <p:nvPr>
            <p:ph idx="1" type="body"/>
          </p:nvPr>
        </p:nvSpPr>
        <p:spPr>
          <a:xfrm>
            <a:off x="5326743" y="82446"/>
            <a:ext cx="6865257" cy="1814285"/>
          </a:xfrm>
          <a:prstGeom prst="rect">
            <a:avLst/>
          </a:prstGeom>
          <a:noFill/>
          <a:ln>
            <a:noFill/>
          </a:ln>
        </p:spPr>
        <p:txBody>
          <a:bodyPr anchorCtr="0" anchor="t" bIns="45700" lIns="91425" spcFirstLastPara="1" rIns="91425" wrap="square" tIns="45700">
            <a:normAutofit fontScale="62500" lnSpcReduction="20000"/>
          </a:bodyPr>
          <a:lstStyle/>
          <a:p>
            <a:pPr indent="0" lvl="1" marL="457200" rtl="0" algn="l">
              <a:lnSpc>
                <a:spcPct val="90000"/>
              </a:lnSpc>
              <a:spcBef>
                <a:spcPts val="0"/>
              </a:spcBef>
              <a:spcAft>
                <a:spcPts val="0"/>
              </a:spcAft>
              <a:buClr>
                <a:schemeClr val="lt1"/>
              </a:buClr>
              <a:buSzPct val="100000"/>
              <a:buNone/>
            </a:pPr>
            <a:r>
              <a:rPr b="1" lang="en-US" sz="2900">
                <a:solidFill>
                  <a:schemeClr val="lt1"/>
                </a:solidFill>
              </a:rPr>
              <a:t>CARE AND SHARE - </a:t>
            </a:r>
            <a:r>
              <a:rPr lang="en-US" sz="2900">
                <a:solidFill>
                  <a:schemeClr val="lt1"/>
                </a:solidFill>
              </a:rPr>
              <a:t>A biweekly“</a:t>
            </a:r>
            <a:r>
              <a:rPr b="1" lang="en-US" sz="2900">
                <a:solidFill>
                  <a:schemeClr val="lt1"/>
                </a:solidFill>
              </a:rPr>
              <a:t>free store</a:t>
            </a:r>
            <a:r>
              <a:rPr lang="en-US" sz="2900">
                <a:solidFill>
                  <a:schemeClr val="lt1"/>
                </a:solidFill>
              </a:rPr>
              <a:t>”—donated clothes, toys, and useful household goods are collected at Killarney Community Center, then distributed by a team from SVNH and volunteers referred by Homelessness Hub partner organizations.</a:t>
            </a:r>
            <a:endParaRPr/>
          </a:p>
          <a:p>
            <a:pPr indent="0" lvl="1" marL="457200" rtl="0" algn="l">
              <a:lnSpc>
                <a:spcPct val="90000"/>
              </a:lnSpc>
              <a:spcBef>
                <a:spcPts val="500"/>
              </a:spcBef>
              <a:spcAft>
                <a:spcPts val="0"/>
              </a:spcAft>
              <a:buClr>
                <a:schemeClr val="dk1"/>
              </a:buClr>
              <a:buSzPct val="100000"/>
              <a:buNone/>
            </a:pPr>
            <a:r>
              <a:t/>
            </a:r>
            <a:endParaRPr sz="2900">
              <a:solidFill>
                <a:schemeClr val="lt1"/>
              </a:solidFill>
            </a:endParaRPr>
          </a:p>
          <a:p>
            <a:pPr indent="0" lvl="1" marL="457200" rtl="0" algn="l">
              <a:lnSpc>
                <a:spcPct val="90000"/>
              </a:lnSpc>
              <a:spcBef>
                <a:spcPts val="500"/>
              </a:spcBef>
              <a:spcAft>
                <a:spcPts val="0"/>
              </a:spcAft>
              <a:buClr>
                <a:schemeClr val="lt1"/>
              </a:buClr>
              <a:buSzPct val="100000"/>
              <a:buNone/>
            </a:pPr>
            <a:r>
              <a:rPr lang="en-US" sz="2900">
                <a:solidFill>
                  <a:schemeClr val="lt1"/>
                </a:solidFill>
              </a:rPr>
              <a:t>100% free and open to everyone, regardless of housing status.</a:t>
            </a:r>
            <a:endParaRPr/>
          </a:p>
          <a:p>
            <a:pPr indent="0" lvl="1" marL="457200" rtl="0" algn="l">
              <a:lnSpc>
                <a:spcPct val="90000"/>
              </a:lnSpc>
              <a:spcBef>
                <a:spcPts val="500"/>
              </a:spcBef>
              <a:spcAft>
                <a:spcPts val="0"/>
              </a:spcAft>
              <a:buClr>
                <a:schemeClr val="dk1"/>
              </a:buClr>
              <a:buSzPct val="100000"/>
              <a:buNone/>
            </a:pPr>
            <a:r>
              <a:t/>
            </a:r>
            <a:endParaRPr sz="29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 name="Shape 263"/>
        <p:cNvGrpSpPr/>
        <p:nvPr/>
      </p:nvGrpSpPr>
      <p:grpSpPr>
        <a:xfrm>
          <a:off x="0" y="0"/>
          <a:ext cx="0" cy="0"/>
          <a:chOff x="0" y="0"/>
          <a:chExt cx="0" cy="0"/>
        </a:xfrm>
      </p:grpSpPr>
      <p:sp>
        <p:nvSpPr>
          <p:cNvPr id="264" name="Google Shape;264;p25"/>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group of people in a room&#10;&#10;Description automatically generated with medium confidence" id="265" name="Google Shape;265;p25"/>
          <p:cNvPicPr preferRelativeResize="0"/>
          <p:nvPr>
            <p:ph idx="1" type="body"/>
          </p:nvPr>
        </p:nvPicPr>
        <p:blipFill rotWithShape="1">
          <a:blip r:embed="rId3">
            <a:alphaModFix/>
          </a:blip>
          <a:srcRect b="16746" l="0" r="0" t="41074"/>
          <a:stretch/>
        </p:blipFill>
        <p:spPr>
          <a:xfrm>
            <a:off x="20" y="1282"/>
            <a:ext cx="12191980" cy="68567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descr="Diagram&#10;&#10;Description automatically generated" id="270" name="Google Shape;270;p26"/>
          <p:cNvPicPr preferRelativeResize="0"/>
          <p:nvPr/>
        </p:nvPicPr>
        <p:blipFill rotWithShape="1">
          <a:blip r:embed="rId3">
            <a:alphaModFix/>
          </a:blip>
          <a:srcRect b="0" l="0" r="0" t="0"/>
          <a:stretch/>
        </p:blipFill>
        <p:spPr>
          <a:xfrm>
            <a:off x="3447097" y="0"/>
            <a:ext cx="5297805"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descr="Text&#10;&#10;Description automatically generated" id="275" name="Google Shape;275;p27"/>
          <p:cNvPicPr preferRelativeResize="0"/>
          <p:nvPr>
            <p:ph idx="1" type="body"/>
          </p:nvPr>
        </p:nvPicPr>
        <p:blipFill rotWithShape="1">
          <a:blip r:embed="rId3">
            <a:alphaModFix/>
          </a:blip>
          <a:srcRect b="0" l="0" r="0" t="0"/>
          <a:stretch/>
        </p:blipFill>
        <p:spPr>
          <a:xfrm>
            <a:off x="7880809" y="1277168"/>
            <a:ext cx="4311300" cy="5580900"/>
          </a:xfrm>
          <a:prstGeom prst="rect">
            <a:avLst/>
          </a:prstGeom>
          <a:noFill/>
          <a:ln>
            <a:noFill/>
          </a:ln>
        </p:spPr>
      </p:pic>
      <p:pic>
        <p:nvPicPr>
          <p:cNvPr descr="Text&#10;&#10;Description automatically generated" id="276" name="Google Shape;276;p27"/>
          <p:cNvPicPr preferRelativeResize="0"/>
          <p:nvPr/>
        </p:nvPicPr>
        <p:blipFill rotWithShape="1">
          <a:blip r:embed="rId4">
            <a:alphaModFix/>
          </a:blip>
          <a:srcRect b="0" l="0" r="0" t="0"/>
          <a:stretch/>
        </p:blipFill>
        <p:spPr>
          <a:xfrm>
            <a:off x="3940403" y="1277168"/>
            <a:ext cx="4311191" cy="5580830"/>
          </a:xfrm>
          <a:prstGeom prst="rect">
            <a:avLst/>
          </a:prstGeom>
          <a:noFill/>
          <a:ln>
            <a:noFill/>
          </a:ln>
        </p:spPr>
      </p:pic>
      <p:pic>
        <p:nvPicPr>
          <p:cNvPr descr="Text&#10;&#10;Description automatically generated" id="277" name="Google Shape;277;p27"/>
          <p:cNvPicPr preferRelativeResize="0"/>
          <p:nvPr/>
        </p:nvPicPr>
        <p:blipFill rotWithShape="1">
          <a:blip r:embed="rId5">
            <a:alphaModFix/>
          </a:blip>
          <a:srcRect b="0" l="0" r="0" t="0"/>
          <a:stretch/>
        </p:blipFill>
        <p:spPr>
          <a:xfrm>
            <a:off x="-1" y="1277168"/>
            <a:ext cx="4311195" cy="5580830"/>
          </a:xfrm>
          <a:prstGeom prst="rect">
            <a:avLst/>
          </a:prstGeom>
          <a:noFill/>
          <a:ln>
            <a:noFill/>
          </a:ln>
        </p:spPr>
      </p:pic>
      <p:sp>
        <p:nvSpPr>
          <p:cNvPr id="278" name="Google Shape;278;p27"/>
          <p:cNvSpPr txBox="1"/>
          <p:nvPr/>
        </p:nvSpPr>
        <p:spPr>
          <a:xfrm>
            <a:off x="107764" y="455352"/>
            <a:ext cx="12529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February 11</a:t>
            </a:r>
            <a:r>
              <a:rPr baseline="30000" lang="en-US" sz="1800">
                <a:solidFill>
                  <a:schemeClr val="dk1"/>
                </a:solidFill>
                <a:latin typeface="Calibri"/>
                <a:ea typeface="Calibri"/>
                <a:cs typeface="Calibri"/>
                <a:sym typeface="Calibri"/>
              </a:rPr>
              <a:t>th</a:t>
            </a:r>
            <a:r>
              <a:rPr lang="en-US" sz="1800">
                <a:solidFill>
                  <a:schemeClr val="dk1"/>
                </a:solidFill>
                <a:latin typeface="Calibri"/>
                <a:ea typeface="Calibri"/>
                <a:cs typeface="Calibri"/>
                <a:sym typeface="Calibri"/>
              </a:rPr>
              <a:t>: a community symposium on homelessness. Information sharing, dialogue and capacity building in our community.</a:t>
            </a:r>
            <a:endParaRPr i="1"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Remaining questions…</a:t>
            </a:r>
            <a:endParaRPr/>
          </a:p>
        </p:txBody>
      </p:sp>
      <p:sp>
        <p:nvSpPr>
          <p:cNvPr id="284" name="Google Shape;284;p28"/>
          <p:cNvSpPr txBox="1"/>
          <p:nvPr>
            <p:ph idx="1" type="body"/>
          </p:nvPr>
        </p:nvSpPr>
        <p:spPr>
          <a:xfrm>
            <a:off x="1152525" y="2141537"/>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How can we make sure information about the existing resources actually gets to the people who need it?</a:t>
            </a:r>
            <a:endParaRPr/>
          </a:p>
          <a:p>
            <a:pPr indent="-228600" lvl="0" marL="228600" rtl="0" algn="l">
              <a:lnSpc>
                <a:spcPct val="90000"/>
              </a:lnSpc>
              <a:spcBef>
                <a:spcPts val="1000"/>
              </a:spcBef>
              <a:spcAft>
                <a:spcPts val="0"/>
              </a:spcAft>
              <a:buClr>
                <a:schemeClr val="dk1"/>
              </a:buClr>
              <a:buSzPts val="2800"/>
              <a:buChar char="•"/>
            </a:pPr>
            <a:r>
              <a:rPr lang="en-US"/>
              <a:t>How can we respond to the actual needs people have expressed?</a:t>
            </a:r>
            <a:endParaRPr/>
          </a:p>
          <a:p>
            <a:pPr indent="-228600" lvl="0" marL="228600" rtl="0" algn="l">
              <a:lnSpc>
                <a:spcPct val="90000"/>
              </a:lnSpc>
              <a:spcBef>
                <a:spcPts val="1000"/>
              </a:spcBef>
              <a:spcAft>
                <a:spcPts val="0"/>
              </a:spcAft>
              <a:buClr>
                <a:schemeClr val="dk1"/>
              </a:buClr>
              <a:buSzPts val="2800"/>
              <a:buChar char="•"/>
            </a:pPr>
            <a:r>
              <a:rPr lang="en-US"/>
              <a:t>What can the people of South Vancouver do to help?</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5" name="Shape 115"/>
        <p:cNvGrpSpPr/>
        <p:nvPr/>
      </p:nvGrpSpPr>
      <p:grpSpPr>
        <a:xfrm>
          <a:off x="0" y="0"/>
          <a:ext cx="0" cy="0"/>
          <a:chOff x="0" y="0"/>
          <a:chExt cx="0" cy="0"/>
        </a:xfrm>
      </p:grpSpPr>
      <p:pic>
        <p:nvPicPr>
          <p:cNvPr descr="A brick wall with a hole in it&#10;&#10;Description automatically generated with medium confidence" id="116" name="Google Shape;116;p3"/>
          <p:cNvPicPr preferRelativeResize="0"/>
          <p:nvPr/>
        </p:nvPicPr>
        <p:blipFill rotWithShape="1">
          <a:blip r:embed="rId3">
            <a:alphaModFix/>
          </a:blip>
          <a:srcRect b="11464" l="0" r="9091" t="17016"/>
          <a:stretch/>
        </p:blipFill>
        <p:spPr>
          <a:xfrm>
            <a:off x="-1" y="10"/>
            <a:ext cx="12192001" cy="6857990"/>
          </a:xfrm>
          <a:prstGeom prst="rect">
            <a:avLst/>
          </a:prstGeom>
          <a:noFill/>
          <a:ln>
            <a:noFill/>
          </a:ln>
        </p:spPr>
      </p:pic>
      <p:sp>
        <p:nvSpPr>
          <p:cNvPr id="117" name="Google Shape;117;p3"/>
          <p:cNvSpPr/>
          <p:nvPr/>
        </p:nvSpPr>
        <p:spPr>
          <a:xfrm>
            <a:off x="336884" y="321176"/>
            <a:ext cx="7197772" cy="5896743"/>
          </a:xfrm>
          <a:prstGeom prst="rect">
            <a:avLst/>
          </a:prstGeom>
          <a:solidFill>
            <a:schemeClr val="lt1">
              <a:alpha val="89803"/>
            </a:schemeClr>
          </a:solidFill>
          <a:ln cap="sq" cmpd="thinThick" w="1270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8" name="Google Shape;118;p3"/>
          <p:cNvSpPr txBox="1"/>
          <p:nvPr>
            <p:ph type="title"/>
          </p:nvPr>
        </p:nvSpPr>
        <p:spPr>
          <a:xfrm>
            <a:off x="594804" y="640263"/>
            <a:ext cx="6619811" cy="13449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lang="en-US" sz="4000"/>
              <a:t>The short answer is </a:t>
            </a:r>
            <a:r>
              <a:rPr b="1" lang="en-US" sz="4000" u="sng"/>
              <a:t>yes</a:t>
            </a:r>
            <a:r>
              <a:rPr lang="en-US" sz="4000"/>
              <a:t>.</a:t>
            </a:r>
            <a:endParaRPr/>
          </a:p>
        </p:txBody>
      </p:sp>
      <p:sp>
        <p:nvSpPr>
          <p:cNvPr id="119" name="Google Shape;119;p3"/>
          <p:cNvSpPr txBox="1"/>
          <p:nvPr>
            <p:ph idx="1" type="body"/>
          </p:nvPr>
        </p:nvSpPr>
        <p:spPr>
          <a:xfrm>
            <a:off x="594109" y="2121763"/>
            <a:ext cx="6620505" cy="377301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sz="2400"/>
              <a:t>Estimates from organizations in the community</a:t>
            </a:r>
            <a:endParaRPr/>
          </a:p>
          <a:p>
            <a:pPr indent="0" lvl="0" marL="0" rtl="0" algn="l">
              <a:lnSpc>
                <a:spcPct val="90000"/>
              </a:lnSpc>
              <a:spcBef>
                <a:spcPts val="1000"/>
              </a:spcBef>
              <a:spcAft>
                <a:spcPts val="0"/>
              </a:spcAft>
              <a:buClr>
                <a:schemeClr val="dk1"/>
              </a:buClr>
              <a:buSzPts val="2400"/>
              <a:buNone/>
            </a:pPr>
            <a:r>
              <a:t/>
            </a:r>
            <a:endParaRPr sz="2400"/>
          </a:p>
          <a:p>
            <a:pPr indent="-228600" lvl="1" marL="685800" rtl="0" algn="l">
              <a:lnSpc>
                <a:spcPct val="90000"/>
              </a:lnSpc>
              <a:spcBef>
                <a:spcPts val="500"/>
              </a:spcBef>
              <a:spcAft>
                <a:spcPts val="0"/>
              </a:spcAft>
              <a:buClr>
                <a:schemeClr val="dk1"/>
              </a:buClr>
              <a:buSzPts val="2400"/>
              <a:buChar char="•"/>
            </a:pPr>
            <a:r>
              <a:rPr lang="en-US"/>
              <a:t>“Dozens”</a:t>
            </a:r>
            <a:endParaRPr/>
          </a:p>
          <a:p>
            <a:pPr indent="-228600" lvl="1" marL="685800" rtl="0" algn="l">
              <a:lnSpc>
                <a:spcPct val="90000"/>
              </a:lnSpc>
              <a:spcBef>
                <a:spcPts val="500"/>
              </a:spcBef>
              <a:spcAft>
                <a:spcPts val="0"/>
              </a:spcAft>
              <a:buClr>
                <a:schemeClr val="dk1"/>
              </a:buClr>
              <a:buSzPts val="2400"/>
              <a:buChar char="•"/>
            </a:pPr>
            <a:r>
              <a:rPr lang="en-US"/>
              <a:t>“Hundreds” (200-300)</a:t>
            </a:r>
            <a:endParaRPr/>
          </a:p>
          <a:p>
            <a:pPr indent="-228600" lvl="1" marL="685800" rtl="0" algn="l">
              <a:lnSpc>
                <a:spcPct val="90000"/>
              </a:lnSpc>
              <a:spcBef>
                <a:spcPts val="500"/>
              </a:spcBef>
              <a:spcAft>
                <a:spcPts val="0"/>
              </a:spcAft>
              <a:buClr>
                <a:schemeClr val="dk1"/>
              </a:buClr>
              <a:buSzPts val="2400"/>
              <a:buChar char="•"/>
            </a:pPr>
            <a:r>
              <a:rPr lang="en-US"/>
              <a:t>10-20 per night at Langara EWR</a:t>
            </a:r>
            <a:endParaRPr/>
          </a:p>
          <a:p>
            <a:pPr indent="-228600" lvl="1" marL="685800" rtl="0" algn="l">
              <a:lnSpc>
                <a:spcPct val="90000"/>
              </a:lnSpc>
              <a:spcBef>
                <a:spcPts val="500"/>
              </a:spcBef>
              <a:spcAft>
                <a:spcPts val="0"/>
              </a:spcAft>
              <a:buClr>
                <a:schemeClr val="dk1"/>
              </a:buClr>
              <a:buSzPts val="2400"/>
              <a:buChar char="•"/>
            </a:pPr>
            <a:r>
              <a:rPr lang="en-US"/>
              <a:t>1 request per day for visits from the PHS Needle Exchange van from unhoused or precariously housed clients in this area.</a:t>
            </a:r>
            <a:endParaRPr/>
          </a:p>
          <a:p>
            <a:pPr indent="-76200" lvl="1" marL="685800" rtl="0" algn="l">
              <a:lnSpc>
                <a:spcPct val="90000"/>
              </a:lnSpc>
              <a:spcBef>
                <a:spcPts val="500"/>
              </a:spcBef>
              <a:spcAft>
                <a:spcPts val="0"/>
              </a:spcAft>
              <a:buClr>
                <a:schemeClr val="dk1"/>
              </a:buClr>
              <a:buSzPts val="2400"/>
              <a:buNone/>
            </a:pPr>
            <a:r>
              <a:t/>
            </a:r>
            <a:endParaRPr/>
          </a:p>
          <a:p>
            <a:pPr indent="-76200" lvl="1" marL="685800" rtl="0" algn="l">
              <a:lnSpc>
                <a:spcPct val="90000"/>
              </a:lnSpc>
              <a:spcBef>
                <a:spcPts val="500"/>
              </a:spcBef>
              <a:spcAft>
                <a:spcPts val="0"/>
              </a:spcAft>
              <a:buClr>
                <a:schemeClr val="dk1"/>
              </a:buClr>
              <a:buSzPts val="24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 name="Shape 123"/>
        <p:cNvGrpSpPr/>
        <p:nvPr/>
      </p:nvGrpSpPr>
      <p:grpSpPr>
        <a:xfrm>
          <a:off x="0" y="0"/>
          <a:ext cx="0" cy="0"/>
          <a:chOff x="0" y="0"/>
          <a:chExt cx="0" cy="0"/>
        </a:xfrm>
      </p:grpSpPr>
      <p:sp>
        <p:nvSpPr>
          <p:cNvPr id="124" name="Google Shape;124;p4"/>
          <p:cNvSpPr/>
          <p:nvPr/>
        </p:nvSpPr>
        <p:spPr>
          <a:xfrm>
            <a:off x="-1"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5" name="Google Shape;125;p4"/>
          <p:cNvSpPr txBox="1"/>
          <p:nvPr>
            <p:ph type="title"/>
          </p:nvPr>
        </p:nvSpPr>
        <p:spPr>
          <a:xfrm>
            <a:off x="7531610" y="365125"/>
            <a:ext cx="3822189" cy="189991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lang="en-US" sz="4000"/>
              <a:t>Objectives of the research</a:t>
            </a:r>
            <a:endParaRPr sz="4000"/>
          </a:p>
        </p:txBody>
      </p:sp>
      <p:pic>
        <p:nvPicPr>
          <p:cNvPr descr="A picture containing text&#10;&#10;Description automatically generated" id="126" name="Google Shape;126;p4"/>
          <p:cNvPicPr preferRelativeResize="0"/>
          <p:nvPr/>
        </p:nvPicPr>
        <p:blipFill rotWithShape="1">
          <a:blip r:embed="rId3">
            <a:alphaModFix/>
          </a:blip>
          <a:srcRect b="0" l="0" r="54273" t="0"/>
          <a:stretch/>
        </p:blipFill>
        <p:spPr>
          <a:xfrm rot="5400000">
            <a:off x="39196" y="-39195"/>
            <a:ext cx="6858000" cy="6936390"/>
          </a:xfrm>
          <a:prstGeom prst="rect">
            <a:avLst/>
          </a:prstGeom>
          <a:noFill/>
          <a:ln>
            <a:noFill/>
          </a:ln>
        </p:spPr>
      </p:pic>
      <p:sp>
        <p:nvSpPr>
          <p:cNvPr id="127" name="Google Shape;127;p4"/>
          <p:cNvSpPr txBox="1"/>
          <p:nvPr>
            <p:ph idx="1" type="body"/>
          </p:nvPr>
        </p:nvSpPr>
        <p:spPr>
          <a:xfrm>
            <a:off x="7531610" y="2434201"/>
            <a:ext cx="3822189" cy="374276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Three levels of investigation</a:t>
            </a:r>
            <a:endParaRPr/>
          </a:p>
          <a:p>
            <a:pPr indent="-228600" lvl="1" marL="685800" rtl="0" algn="l">
              <a:lnSpc>
                <a:spcPct val="90000"/>
              </a:lnSpc>
              <a:spcBef>
                <a:spcPts val="500"/>
              </a:spcBef>
              <a:spcAft>
                <a:spcPts val="0"/>
              </a:spcAft>
              <a:buClr>
                <a:schemeClr val="dk1"/>
              </a:buClr>
              <a:buSzPts val="2000"/>
              <a:buChar char="•"/>
            </a:pPr>
            <a:r>
              <a:rPr lang="en-US" sz="2000"/>
              <a:t>Individuals experiencing homelessness</a:t>
            </a:r>
            <a:endParaRPr/>
          </a:p>
          <a:p>
            <a:pPr indent="-228600" lvl="1" marL="685800" rtl="0" algn="l">
              <a:lnSpc>
                <a:spcPct val="90000"/>
              </a:lnSpc>
              <a:spcBef>
                <a:spcPts val="500"/>
              </a:spcBef>
              <a:spcAft>
                <a:spcPts val="0"/>
              </a:spcAft>
              <a:buClr>
                <a:schemeClr val="dk1"/>
              </a:buClr>
              <a:buSzPts val="2000"/>
              <a:buChar char="•"/>
            </a:pPr>
            <a:r>
              <a:rPr lang="en-US" sz="2000"/>
              <a:t>The general community</a:t>
            </a:r>
            <a:endParaRPr/>
          </a:p>
          <a:p>
            <a:pPr indent="-228600" lvl="1" marL="685800" rtl="0" algn="l">
              <a:lnSpc>
                <a:spcPct val="90000"/>
              </a:lnSpc>
              <a:spcBef>
                <a:spcPts val="500"/>
              </a:spcBef>
              <a:spcAft>
                <a:spcPts val="0"/>
              </a:spcAft>
              <a:buClr>
                <a:schemeClr val="dk1"/>
              </a:buClr>
              <a:buSzPts val="2000"/>
              <a:buChar char="•"/>
            </a:pPr>
            <a:r>
              <a:rPr lang="en-US" sz="2000"/>
              <a:t>Local businesses</a:t>
            </a:r>
            <a:endParaRPr/>
          </a:p>
          <a:p>
            <a:pPr indent="-101600" lvl="0" marL="22860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Who is homeless, and why? </a:t>
            </a:r>
            <a:endParaRPr/>
          </a:p>
          <a:p>
            <a:pPr indent="-228600" lvl="0" marL="228600" rtl="0" algn="l">
              <a:lnSpc>
                <a:spcPct val="90000"/>
              </a:lnSpc>
              <a:spcBef>
                <a:spcPts val="1000"/>
              </a:spcBef>
              <a:spcAft>
                <a:spcPts val="0"/>
              </a:spcAft>
              <a:buClr>
                <a:schemeClr val="dk1"/>
              </a:buClr>
              <a:buSzPts val="2000"/>
              <a:buChar char="•"/>
            </a:pPr>
            <a:r>
              <a:rPr lang="en-US" sz="2000"/>
              <a:t>What are we doing to help in South Vancouver?</a:t>
            </a:r>
            <a:endParaRPr/>
          </a:p>
          <a:p>
            <a:pPr indent="-228600" lvl="0" marL="228600" rtl="0" algn="l">
              <a:lnSpc>
                <a:spcPct val="90000"/>
              </a:lnSpc>
              <a:spcBef>
                <a:spcPts val="1000"/>
              </a:spcBef>
              <a:spcAft>
                <a:spcPts val="0"/>
              </a:spcAft>
              <a:buClr>
                <a:schemeClr val="dk1"/>
              </a:buClr>
              <a:buSzPts val="2000"/>
              <a:buChar char="•"/>
            </a:pPr>
            <a:r>
              <a:rPr lang="en-US" sz="2000"/>
              <a:t>How do people feel about it? </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 name="Shape 131"/>
        <p:cNvGrpSpPr/>
        <p:nvPr/>
      </p:nvGrpSpPr>
      <p:grpSpPr>
        <a:xfrm>
          <a:off x="0" y="0"/>
          <a:ext cx="0" cy="0"/>
          <a:chOff x="0" y="0"/>
          <a:chExt cx="0" cy="0"/>
        </a:xfrm>
      </p:grpSpPr>
      <p:pic>
        <p:nvPicPr>
          <p:cNvPr id="132" name="Google Shape;132;p5"/>
          <p:cNvPicPr preferRelativeResize="0"/>
          <p:nvPr/>
        </p:nvPicPr>
        <p:blipFill rotWithShape="1">
          <a:blip r:embed="rId3">
            <a:alphaModFix/>
          </a:blip>
          <a:srcRect b="0" l="0" r="0" t="3845"/>
          <a:stretch/>
        </p:blipFill>
        <p:spPr>
          <a:xfrm>
            <a:off x="-1" y="10"/>
            <a:ext cx="12192000" cy="6857990"/>
          </a:xfrm>
          <a:prstGeom prst="rect">
            <a:avLst/>
          </a:prstGeom>
          <a:noFill/>
          <a:ln>
            <a:noFill/>
          </a:ln>
        </p:spPr>
      </p:pic>
      <p:sp>
        <p:nvSpPr>
          <p:cNvPr id="133" name="Google Shape;133;p5"/>
          <p:cNvSpPr/>
          <p:nvPr/>
        </p:nvSpPr>
        <p:spPr>
          <a:xfrm flipH="1">
            <a:off x="0" y="998175"/>
            <a:ext cx="6017172" cy="5859825"/>
          </a:xfrm>
          <a:custGeom>
            <a:rect b="b" l="l" r="r" t="t"/>
            <a:pathLst>
              <a:path extrusionOk="0" h="1298" w="1333">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lt1">
              <a:alpha val="74901"/>
            </a:schemeClr>
          </a:solidFill>
          <a:ln>
            <a:noFill/>
          </a:ln>
        </p:spPr>
        <p:txBody>
          <a:bodyPr anchorCtr="0" anchor="t" bIns="45700" lIns="91425" spcFirstLastPara="1" rIns="91425" wrap="square" tIns="45700">
            <a:normAutofit/>
          </a:bodyPr>
          <a:lstStyle/>
          <a:p>
            <a:pPr indent="0" lvl="0" marL="0" marR="0" rtl="0" algn="ctr">
              <a:spcBef>
                <a:spcPts val="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34" name="Google Shape;134;p5"/>
          <p:cNvSpPr txBox="1"/>
          <p:nvPr>
            <p:ph type="title"/>
          </p:nvPr>
        </p:nvSpPr>
        <p:spPr>
          <a:xfrm>
            <a:off x="709448" y="1913950"/>
            <a:ext cx="4204137" cy="134275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Calibri"/>
              <a:buNone/>
            </a:pPr>
            <a:r>
              <a:rPr lang="en-US" sz="3600"/>
              <a:t>Methodology</a:t>
            </a:r>
            <a:endParaRPr/>
          </a:p>
        </p:txBody>
      </p:sp>
      <p:cxnSp>
        <p:nvCxnSpPr>
          <p:cNvPr id="135" name="Google Shape;135;p5"/>
          <p:cNvCxnSpPr/>
          <p:nvPr/>
        </p:nvCxnSpPr>
        <p:spPr>
          <a:xfrm>
            <a:off x="2287051" y="3337139"/>
            <a:ext cx="935420" cy="0"/>
          </a:xfrm>
          <a:prstGeom prst="straightConnector1">
            <a:avLst/>
          </a:prstGeom>
          <a:noFill/>
          <a:ln cap="sq" cmpd="sng" w="25400">
            <a:solidFill>
              <a:srgbClr val="262626"/>
            </a:solidFill>
            <a:prstDash val="solid"/>
            <a:bevel/>
            <a:headEnd len="sm" w="sm" type="none"/>
            <a:tailEnd len="sm" w="sm" type="none"/>
          </a:ln>
        </p:spPr>
      </p:cxnSp>
      <p:sp>
        <p:nvSpPr>
          <p:cNvPr id="136" name="Google Shape;136;p5"/>
          <p:cNvSpPr txBox="1"/>
          <p:nvPr>
            <p:ph idx="1" type="body"/>
          </p:nvPr>
        </p:nvSpPr>
        <p:spPr>
          <a:xfrm>
            <a:off x="515005" y="3546012"/>
            <a:ext cx="4593021" cy="2619839"/>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300"/>
              <a:buChar char="•"/>
            </a:pPr>
            <a:r>
              <a:rPr lang="en-US" sz="1300"/>
              <a:t>Outreach was conducted on foot over the course of 3 months throughout South Van. </a:t>
            </a:r>
            <a:endParaRPr/>
          </a:p>
          <a:p>
            <a:pPr indent="-228600" lvl="0" marL="228600" rtl="0" algn="l">
              <a:lnSpc>
                <a:spcPct val="90000"/>
              </a:lnSpc>
              <a:spcBef>
                <a:spcPts val="1000"/>
              </a:spcBef>
              <a:spcAft>
                <a:spcPts val="0"/>
              </a:spcAft>
              <a:buClr>
                <a:schemeClr val="dk1"/>
              </a:buClr>
              <a:buSzPts val="1300"/>
              <a:buChar char="•"/>
            </a:pPr>
            <a:r>
              <a:rPr lang="en-US" sz="1300"/>
              <a:t>Guided largely by word of mouth, by asking members of the community—both housed and unhoused—where I should look for people who were experiencing homeless.</a:t>
            </a:r>
            <a:endParaRPr/>
          </a:p>
          <a:p>
            <a:pPr indent="-228600" lvl="0" marL="228600" rtl="0" algn="l">
              <a:lnSpc>
                <a:spcPct val="90000"/>
              </a:lnSpc>
              <a:spcBef>
                <a:spcPts val="1000"/>
              </a:spcBef>
              <a:spcAft>
                <a:spcPts val="0"/>
              </a:spcAft>
              <a:buClr>
                <a:schemeClr val="dk1"/>
              </a:buClr>
              <a:buSzPts val="1300"/>
              <a:buChar char="•"/>
            </a:pPr>
            <a:r>
              <a:rPr lang="en-US" sz="1300"/>
              <a:t>The results reflect conversations with </a:t>
            </a:r>
            <a:r>
              <a:rPr b="1" lang="en-US" sz="1300"/>
              <a:t>31 individuals who self-identified as homeless</a:t>
            </a:r>
            <a:r>
              <a:rPr lang="en-US" sz="1300"/>
              <a:t>. </a:t>
            </a:r>
            <a:endParaRPr/>
          </a:p>
          <a:p>
            <a:pPr indent="-228600" lvl="0" marL="228600" rtl="0" algn="l">
              <a:lnSpc>
                <a:spcPct val="90000"/>
              </a:lnSpc>
              <a:spcBef>
                <a:spcPts val="1000"/>
              </a:spcBef>
              <a:spcAft>
                <a:spcPts val="0"/>
              </a:spcAft>
              <a:buClr>
                <a:schemeClr val="dk1"/>
              </a:buClr>
              <a:buSzPts val="1300"/>
              <a:buChar char="•"/>
            </a:pPr>
            <a:r>
              <a:rPr lang="en-US" sz="1300"/>
              <a:t>Participation was entirely voluntary and questions were open-ended. </a:t>
            </a:r>
            <a:endParaRPr/>
          </a:p>
          <a:p>
            <a:pPr indent="-228600" lvl="0" marL="228600" rtl="0" algn="l">
              <a:lnSpc>
                <a:spcPct val="90000"/>
              </a:lnSpc>
              <a:spcBef>
                <a:spcPts val="1000"/>
              </a:spcBef>
              <a:spcAft>
                <a:spcPts val="0"/>
              </a:spcAft>
              <a:buClr>
                <a:schemeClr val="dk1"/>
              </a:buClr>
              <a:buSzPts val="1300"/>
              <a:buChar char="•"/>
            </a:pPr>
            <a:r>
              <a:rPr lang="en-US" sz="1300"/>
              <a:t>Qualitative more than quantitative – themes and keywords that were later categorized.</a:t>
            </a:r>
            <a:endParaRPr/>
          </a:p>
          <a:p>
            <a:pPr indent="-146050" lvl="0" marL="228600" rtl="0" algn="l">
              <a:lnSpc>
                <a:spcPct val="90000"/>
              </a:lnSpc>
              <a:spcBef>
                <a:spcPts val="1000"/>
              </a:spcBef>
              <a:spcAft>
                <a:spcPts val="0"/>
              </a:spcAft>
              <a:buClr>
                <a:schemeClr val="dk1"/>
              </a:buClr>
              <a:buSzPts val="1300"/>
              <a:buNone/>
            </a:pPr>
            <a:r>
              <a:t/>
            </a:r>
            <a:endParaRPr sz="1300"/>
          </a:p>
        </p:txBody>
      </p:sp>
      <p:sp>
        <p:nvSpPr>
          <p:cNvPr id="137" name="Google Shape;137;p5"/>
          <p:cNvSpPr txBox="1"/>
          <p:nvPr/>
        </p:nvSpPr>
        <p:spPr>
          <a:xfrm>
            <a:off x="7993854" y="487771"/>
            <a:ext cx="3822189" cy="374276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1" i="0" lang="en-US" sz="1600" u="none" cap="none" strike="noStrike">
                <a:solidFill>
                  <a:schemeClr val="dk1"/>
                </a:solidFill>
                <a:latin typeface="Calibri"/>
                <a:ea typeface="Calibri"/>
                <a:cs typeface="Calibri"/>
                <a:sym typeface="Calibri"/>
              </a:rPr>
              <a:t>Limitations:</a:t>
            </a:r>
            <a:endParaRPr/>
          </a:p>
          <a:p>
            <a:pPr indent="-228600" lvl="1" marL="685800" marR="0" rtl="0" algn="l">
              <a:lnSpc>
                <a:spcPct val="90000"/>
              </a:lnSpc>
              <a:spcBef>
                <a:spcPts val="5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Difficult to reach people who were experiencing “invisible” homelessness.</a:t>
            </a:r>
            <a:endParaRPr/>
          </a:p>
          <a:p>
            <a:pPr indent="-228600" lvl="1" marL="685800" marR="0" rtl="0" algn="l">
              <a:lnSpc>
                <a:spcPct val="90000"/>
              </a:lnSpc>
              <a:spcBef>
                <a:spcPts val="5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Not everyone who may have been homeless was willing to talk to me</a:t>
            </a:r>
            <a:endParaRPr/>
          </a:p>
          <a:p>
            <a:pPr indent="-228600" lvl="2" marL="1143000" marR="0" rtl="0" algn="l">
              <a:lnSpc>
                <a:spcPct val="90000"/>
              </a:lnSpc>
              <a:spcBef>
                <a:spcPts val="50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Language barriers</a:t>
            </a:r>
            <a:endParaRPr/>
          </a:p>
          <a:p>
            <a:pPr indent="-228600" lvl="2" marL="1143000" marR="0" rtl="0" algn="l">
              <a:lnSpc>
                <a:spcPct val="90000"/>
              </a:lnSpc>
              <a:spcBef>
                <a:spcPts val="50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Lack of privacy</a:t>
            </a:r>
            <a:endParaRPr/>
          </a:p>
          <a:p>
            <a:pPr indent="-228600" lvl="1" marL="685800" marR="0" rtl="0" algn="l">
              <a:lnSpc>
                <a:spcPct val="90000"/>
              </a:lnSpc>
              <a:spcBef>
                <a:spcPts val="5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Many people don’t </a:t>
            </a:r>
            <a:r>
              <a:rPr b="0" i="1" lang="en-US" sz="1600" u="none" cap="none" strike="noStrike">
                <a:solidFill>
                  <a:schemeClr val="dk1"/>
                </a:solidFill>
                <a:latin typeface="Calibri"/>
                <a:ea typeface="Calibri"/>
                <a:cs typeface="Calibri"/>
                <a:sym typeface="Calibri"/>
              </a:rPr>
              <a:t>stay</a:t>
            </a:r>
            <a:r>
              <a:rPr b="0" i="0" lang="en-US" sz="1600" u="none" cap="none" strike="noStrike">
                <a:solidFill>
                  <a:schemeClr val="dk1"/>
                </a:solidFill>
                <a:latin typeface="Calibri"/>
                <a:ea typeface="Calibri"/>
                <a:cs typeface="Calibri"/>
                <a:sym typeface="Calibri"/>
              </a:rPr>
              <a:t> here.</a:t>
            </a:r>
            <a:endParaRPr/>
          </a:p>
          <a:p>
            <a:pPr indent="-228600" lvl="1" marL="685800" marR="0" rtl="0" algn="l">
              <a:lnSpc>
                <a:spcPct val="90000"/>
              </a:lnSpc>
              <a:spcBef>
                <a:spcPts val="5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Stigma, shame, ambiguity in definitions</a:t>
            </a:r>
            <a:endParaRPr/>
          </a:p>
          <a:p>
            <a:pPr indent="-127000" lvl="1" marL="685800" marR="0" rtl="0" algn="l">
              <a:lnSpc>
                <a:spcPct val="90000"/>
              </a:lnSpc>
              <a:spcBef>
                <a:spcPts val="5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a:p>
            <a:pPr indent="-127000" lvl="1" marL="685800" marR="0" rtl="0" algn="l">
              <a:lnSpc>
                <a:spcPct val="90000"/>
              </a:lnSpc>
              <a:spcBef>
                <a:spcPts val="5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a:p>
            <a:pPr indent="-127000" lvl="0" marL="22860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43" name="Google Shape;143;p6"/>
          <p:cNvPicPr preferRelativeResize="0"/>
          <p:nvPr>
            <p:ph idx="1" type="body"/>
          </p:nvPr>
        </p:nvPicPr>
        <p:blipFill rotWithShape="1">
          <a:blip r:embed="rId3">
            <a:alphaModFix/>
          </a:blip>
          <a:srcRect b="0" l="0" r="0" t="0"/>
          <a:stretch/>
        </p:blipFill>
        <p:spPr>
          <a:xfrm>
            <a:off x="-948470" y="-980016"/>
            <a:ext cx="13252092" cy="9978001"/>
          </a:xfrm>
          <a:prstGeom prst="rect">
            <a:avLst/>
          </a:prstGeom>
          <a:noFill/>
          <a:ln>
            <a:noFill/>
          </a:ln>
        </p:spPr>
      </p:pic>
      <p:sp>
        <p:nvSpPr>
          <p:cNvPr id="144" name="Google Shape;144;p6"/>
          <p:cNvSpPr txBox="1"/>
          <p:nvPr/>
        </p:nvSpPr>
        <p:spPr>
          <a:xfrm>
            <a:off x="5839603" y="5908970"/>
            <a:ext cx="87874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lt1"/>
                </a:solidFill>
                <a:latin typeface="Calibri"/>
                <a:ea typeface="Calibri"/>
                <a:cs typeface="Calibri"/>
                <a:sym typeface="Calibri"/>
              </a:rPr>
              <a:t>Terry became homeless following a house fire in December 2021. </a:t>
            </a:r>
            <a:endParaRPr/>
          </a:p>
        </p:txBody>
      </p:sp>
      <p:sp>
        <p:nvSpPr>
          <p:cNvPr id="145" name="Google Shape;145;p6"/>
          <p:cNvSpPr txBox="1"/>
          <p:nvPr/>
        </p:nvSpPr>
        <p:spPr>
          <a:xfrm>
            <a:off x="2962867" y="6308209"/>
            <a:ext cx="934075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He lost his job shortly thereafter. He struggles with PTSD he can’t afford to treat, and depression.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 are you homeless?</a:t>
            </a:r>
            <a:endParaRPr/>
          </a:p>
        </p:txBody>
      </p:sp>
      <p:sp>
        <p:nvSpPr>
          <p:cNvPr id="151" name="Google Shape;151;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Precarious living situation, followed by crisis</a:t>
            </a:r>
            <a:endParaRPr/>
          </a:p>
          <a:p>
            <a:pPr indent="-228600" lvl="1" marL="685800" rtl="0" algn="l">
              <a:lnSpc>
                <a:spcPct val="90000"/>
              </a:lnSpc>
              <a:spcBef>
                <a:spcPts val="500"/>
              </a:spcBef>
              <a:spcAft>
                <a:spcPts val="0"/>
              </a:spcAft>
              <a:buClr>
                <a:schemeClr val="dk1"/>
              </a:buClr>
              <a:buSzPts val="2400"/>
              <a:buChar char="•"/>
            </a:pPr>
            <a:r>
              <a:rPr lang="en-US"/>
              <a:t>Interpersonal conflict (including divorce) - 25% (8)</a:t>
            </a:r>
            <a:endParaRPr/>
          </a:p>
          <a:p>
            <a:pPr indent="-228600" lvl="1" marL="685800" rtl="0" algn="l">
              <a:lnSpc>
                <a:spcPct val="90000"/>
              </a:lnSpc>
              <a:spcBef>
                <a:spcPts val="500"/>
              </a:spcBef>
              <a:spcAft>
                <a:spcPts val="0"/>
              </a:spcAft>
              <a:buClr>
                <a:schemeClr val="dk1"/>
              </a:buClr>
              <a:buSzPts val="2400"/>
              <a:buChar char="•"/>
            </a:pPr>
            <a:r>
              <a:rPr lang="en-US"/>
              <a:t>Housefire – 19% (6)</a:t>
            </a:r>
            <a:endParaRPr/>
          </a:p>
          <a:p>
            <a:pPr indent="-228600" lvl="1" marL="685800" rtl="0" algn="l">
              <a:lnSpc>
                <a:spcPct val="90000"/>
              </a:lnSpc>
              <a:spcBef>
                <a:spcPts val="500"/>
              </a:spcBef>
              <a:spcAft>
                <a:spcPts val="0"/>
              </a:spcAft>
              <a:buClr>
                <a:schemeClr val="dk1"/>
              </a:buClr>
              <a:buSzPts val="2400"/>
              <a:buChar char="•"/>
            </a:pPr>
            <a:r>
              <a:rPr lang="en-US"/>
              <a:t>Eviction - 16% (5)</a:t>
            </a:r>
            <a:endParaRPr/>
          </a:p>
          <a:p>
            <a:pPr indent="-76200" lvl="1" marL="685800" rtl="0" algn="l">
              <a:lnSpc>
                <a:spcPct val="90000"/>
              </a:lnSpc>
              <a:spcBef>
                <a:spcPts val="500"/>
              </a:spcBef>
              <a:spcAft>
                <a:spcPts val="0"/>
              </a:spcAft>
              <a:buClr>
                <a:schemeClr val="dk1"/>
              </a:buClr>
              <a:buSzPts val="2400"/>
              <a:buNone/>
            </a:pPr>
            <a:r>
              <a:t/>
            </a:r>
            <a:endParaRPr/>
          </a:p>
          <a:p>
            <a:pPr indent="-228600" lvl="0" marL="228600" rtl="0" algn="l">
              <a:lnSpc>
                <a:spcPct val="90000"/>
              </a:lnSpc>
              <a:spcBef>
                <a:spcPts val="1000"/>
              </a:spcBef>
              <a:spcAft>
                <a:spcPts val="0"/>
              </a:spcAft>
              <a:buClr>
                <a:schemeClr val="dk1"/>
              </a:buClr>
              <a:buSzPts val="2800"/>
              <a:buChar char="•"/>
            </a:pPr>
            <a:r>
              <a:rPr b="1" lang="en-US"/>
              <a:t>Affordability: Housing in Vancouver is too expensive – 58% (18)</a:t>
            </a:r>
            <a:endParaRPr/>
          </a:p>
          <a:p>
            <a:pPr indent="-50800" lvl="0" marL="228600" rtl="0" algn="l">
              <a:lnSpc>
                <a:spcPct val="90000"/>
              </a:lnSpc>
              <a:spcBef>
                <a:spcPts val="1000"/>
              </a:spcBef>
              <a:spcAft>
                <a:spcPts val="0"/>
              </a:spcAft>
              <a:buClr>
                <a:schemeClr val="dk1"/>
              </a:buClr>
              <a:buSzPts val="2800"/>
              <a:buNone/>
            </a:pPr>
            <a:r>
              <a:t/>
            </a:r>
            <a:endParaRPr b="1"/>
          </a:p>
          <a:p>
            <a:pPr indent="-228600" lvl="0" marL="228600" rtl="0" algn="l">
              <a:lnSpc>
                <a:spcPct val="90000"/>
              </a:lnSpc>
              <a:spcBef>
                <a:spcPts val="1000"/>
              </a:spcBef>
              <a:spcAft>
                <a:spcPts val="0"/>
              </a:spcAft>
              <a:buClr>
                <a:schemeClr val="dk1"/>
              </a:buClr>
              <a:buSzPts val="2800"/>
              <a:buChar char="•"/>
            </a:pPr>
            <a:r>
              <a:rPr lang="en-US"/>
              <a:t>Negative cycle: it’s hard to get back up after you’ve fallen down. – 51% (16)</a:t>
            </a:r>
            <a:endParaRPr/>
          </a:p>
          <a:p>
            <a:pPr indent="-228600" lvl="1" marL="685800" rtl="0" algn="l">
              <a:lnSpc>
                <a:spcPct val="90000"/>
              </a:lnSpc>
              <a:spcBef>
                <a:spcPts val="500"/>
              </a:spcBef>
              <a:spcAft>
                <a:spcPts val="0"/>
              </a:spcAft>
              <a:buClr>
                <a:schemeClr val="dk1"/>
              </a:buClr>
              <a:buSzPts val="2400"/>
              <a:buChar char="•"/>
            </a:pPr>
            <a:r>
              <a:rPr lang="en-US"/>
              <a:t>Includes answers like “I’ve been homeless for a long time”</a:t>
            </a:r>
            <a:endParaRPr/>
          </a:p>
          <a:p>
            <a:pPr indent="0" lvl="1" marL="457200" rtl="0" algn="l">
              <a:lnSpc>
                <a:spcPct val="90000"/>
              </a:lnSpc>
              <a:spcBef>
                <a:spcPts val="500"/>
              </a:spcBef>
              <a:spcAft>
                <a:spcPts val="0"/>
              </a:spcAft>
              <a:buClr>
                <a:schemeClr val="dk1"/>
              </a:buClr>
              <a:buSzPts val="24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Trends</a:t>
            </a:r>
            <a:endParaRPr/>
          </a:p>
        </p:txBody>
      </p:sp>
      <p:sp>
        <p:nvSpPr>
          <p:cNvPr id="157" name="Google Shape;157;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New to Vancouver</a:t>
            </a:r>
            <a:endParaRPr/>
          </a:p>
          <a:p>
            <a:pPr indent="-228600" lvl="1" marL="685800" rtl="0" algn="l">
              <a:lnSpc>
                <a:spcPct val="90000"/>
              </a:lnSpc>
              <a:spcBef>
                <a:spcPts val="500"/>
              </a:spcBef>
              <a:spcAft>
                <a:spcPts val="0"/>
              </a:spcAft>
              <a:buClr>
                <a:schemeClr val="dk1"/>
              </a:buClr>
              <a:buSzPts val="2400"/>
              <a:buChar char="•"/>
            </a:pPr>
            <a:r>
              <a:rPr lang="en-US"/>
              <a:t>Smaller cities, towns in BC (Kelowna, Kamloops, Vancouver Island) – 25%</a:t>
            </a:r>
            <a:endParaRPr/>
          </a:p>
          <a:p>
            <a:pPr indent="-228600" lvl="1" marL="685800" rtl="0" algn="l">
              <a:lnSpc>
                <a:spcPct val="90000"/>
              </a:lnSpc>
              <a:spcBef>
                <a:spcPts val="500"/>
              </a:spcBef>
              <a:spcAft>
                <a:spcPts val="0"/>
              </a:spcAft>
              <a:buClr>
                <a:schemeClr val="dk1"/>
              </a:buClr>
              <a:buSzPts val="2400"/>
              <a:buChar char="•"/>
            </a:pPr>
            <a:r>
              <a:rPr lang="en-US"/>
              <a:t>Other Provinces (Ontario, Yukon) - 16%</a:t>
            </a:r>
            <a:endParaRPr/>
          </a:p>
          <a:p>
            <a:pPr indent="-228600" lvl="0" marL="228600" rtl="0" algn="l">
              <a:lnSpc>
                <a:spcPct val="90000"/>
              </a:lnSpc>
              <a:spcBef>
                <a:spcPts val="1000"/>
              </a:spcBef>
              <a:spcAft>
                <a:spcPts val="0"/>
              </a:spcAft>
              <a:buClr>
                <a:schemeClr val="dk1"/>
              </a:buClr>
              <a:buSzPts val="2800"/>
              <a:buChar char="•"/>
            </a:pPr>
            <a:r>
              <a:rPr lang="en-US"/>
              <a:t>Lack of pet-friendly housing options - 19% (6)</a:t>
            </a:r>
            <a:endParaRPr/>
          </a:p>
          <a:p>
            <a:pPr indent="-228600" lvl="1" marL="685800" rtl="0" algn="l">
              <a:lnSpc>
                <a:spcPct val="90000"/>
              </a:lnSpc>
              <a:spcBef>
                <a:spcPts val="500"/>
              </a:spcBef>
              <a:spcAft>
                <a:spcPts val="0"/>
              </a:spcAft>
              <a:buClr>
                <a:schemeClr val="dk1"/>
              </a:buClr>
              <a:buSzPts val="2400"/>
              <a:buChar char="•"/>
            </a:pPr>
            <a:r>
              <a:rPr lang="en-US"/>
              <a:t>Four different “families” of people seeking housing with large breed dogs</a:t>
            </a:r>
            <a:endParaRPr/>
          </a:p>
          <a:p>
            <a:pPr indent="-228600" lvl="0" marL="228600" rtl="0" algn="l">
              <a:lnSpc>
                <a:spcPct val="90000"/>
              </a:lnSpc>
              <a:spcBef>
                <a:spcPts val="1000"/>
              </a:spcBef>
              <a:spcAft>
                <a:spcPts val="0"/>
              </a:spcAft>
              <a:buClr>
                <a:schemeClr val="dk1"/>
              </a:buClr>
              <a:buSzPts val="2800"/>
              <a:buChar char="•"/>
            </a:pPr>
            <a:r>
              <a:rPr lang="en-US"/>
              <a:t>May or may not receive Disability or Income Assistance 	</a:t>
            </a:r>
            <a:endParaRPr/>
          </a:p>
          <a:p>
            <a:pPr indent="-228600" lvl="1" marL="685800" rtl="0" algn="l">
              <a:lnSpc>
                <a:spcPct val="90000"/>
              </a:lnSpc>
              <a:spcBef>
                <a:spcPts val="500"/>
              </a:spcBef>
              <a:spcAft>
                <a:spcPts val="0"/>
              </a:spcAft>
              <a:buClr>
                <a:schemeClr val="dk1"/>
              </a:buClr>
              <a:buSzPts val="2400"/>
              <a:buChar char="•"/>
            </a:pPr>
            <a:r>
              <a:rPr lang="en-US"/>
              <a:t>Yes – 21 (67%)</a:t>
            </a:r>
            <a:endParaRPr/>
          </a:p>
          <a:p>
            <a:pPr indent="-228600" lvl="1" marL="685800" rtl="0" algn="l">
              <a:lnSpc>
                <a:spcPct val="90000"/>
              </a:lnSpc>
              <a:spcBef>
                <a:spcPts val="500"/>
              </a:spcBef>
              <a:spcAft>
                <a:spcPts val="0"/>
              </a:spcAft>
              <a:buClr>
                <a:schemeClr val="dk1"/>
              </a:buClr>
              <a:buSzPts val="2400"/>
              <a:buChar char="•"/>
            </a:pPr>
            <a:r>
              <a:rPr lang="en-US"/>
              <a:t>No – 10 (32%)</a:t>
            </a:r>
            <a:endParaRPr/>
          </a:p>
          <a:p>
            <a:pPr indent="-228600" lvl="0" marL="228600" rtl="0" algn="l">
              <a:lnSpc>
                <a:spcPct val="90000"/>
              </a:lnSpc>
              <a:spcBef>
                <a:spcPts val="1000"/>
              </a:spcBef>
              <a:spcAft>
                <a:spcPts val="0"/>
              </a:spcAft>
              <a:buClr>
                <a:schemeClr val="dk1"/>
              </a:buClr>
              <a:buSzPts val="2800"/>
              <a:buChar char="•"/>
            </a:pPr>
            <a:r>
              <a:rPr b="1" lang="en-US"/>
              <a:t>Unsure where to go for help, how to navigate services - 52%</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 are we in South Vancouver?</a:t>
            </a:r>
            <a:endParaRPr/>
          </a:p>
        </p:txBody>
      </p:sp>
      <p:sp>
        <p:nvSpPr>
          <p:cNvPr id="163" name="Google Shape;163;p9"/>
          <p:cNvSpPr txBox="1"/>
          <p:nvPr>
            <p:ph idx="1" type="body"/>
          </p:nvPr>
        </p:nvSpPr>
        <p:spPr>
          <a:xfrm>
            <a:off x="1799302" y="1779639"/>
            <a:ext cx="9554497" cy="4397324"/>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Personal relationships</a:t>
            </a:r>
            <a:endParaRPr/>
          </a:p>
          <a:p>
            <a:pPr indent="-228600" lvl="1" marL="685800" rtl="0" algn="l">
              <a:lnSpc>
                <a:spcPct val="90000"/>
              </a:lnSpc>
              <a:spcBef>
                <a:spcPts val="500"/>
              </a:spcBef>
              <a:spcAft>
                <a:spcPts val="0"/>
              </a:spcAft>
              <a:buClr>
                <a:schemeClr val="dk1"/>
              </a:buClr>
              <a:buSzPct val="100000"/>
              <a:buChar char="•"/>
            </a:pPr>
            <a:r>
              <a:rPr lang="en-US"/>
              <a:t>Friends who live here</a:t>
            </a:r>
            <a:endParaRPr/>
          </a:p>
          <a:p>
            <a:pPr indent="-228600" lvl="1" marL="685800" rtl="0" algn="l">
              <a:lnSpc>
                <a:spcPct val="90000"/>
              </a:lnSpc>
              <a:spcBef>
                <a:spcPts val="500"/>
              </a:spcBef>
              <a:spcAft>
                <a:spcPts val="0"/>
              </a:spcAft>
              <a:buClr>
                <a:schemeClr val="dk1"/>
              </a:buClr>
              <a:buSzPct val="100000"/>
              <a:buChar char="•"/>
            </a:pPr>
            <a:r>
              <a:rPr lang="en-US"/>
              <a:t>Transition and recovery houses in the area</a:t>
            </a:r>
            <a:endParaRPr/>
          </a:p>
          <a:p>
            <a:pPr indent="-228600" lvl="1" marL="685800" rtl="0" algn="l">
              <a:lnSpc>
                <a:spcPct val="90000"/>
              </a:lnSpc>
              <a:spcBef>
                <a:spcPts val="500"/>
              </a:spcBef>
              <a:spcAft>
                <a:spcPts val="0"/>
              </a:spcAft>
              <a:buClr>
                <a:schemeClr val="dk1"/>
              </a:buClr>
              <a:buSzPct val="100000"/>
              <a:buChar char="•"/>
            </a:pPr>
            <a:r>
              <a:rPr lang="en-US"/>
              <a:t>Substance use connections, either current or past</a:t>
            </a:r>
            <a:endParaRPr/>
          </a:p>
          <a:p>
            <a:pPr indent="-228600" lvl="0" marL="228600" rtl="0" algn="l">
              <a:lnSpc>
                <a:spcPct val="90000"/>
              </a:lnSpc>
              <a:spcBef>
                <a:spcPts val="1000"/>
              </a:spcBef>
              <a:spcAft>
                <a:spcPts val="0"/>
              </a:spcAft>
              <a:buClr>
                <a:schemeClr val="dk1"/>
              </a:buClr>
              <a:buSzPct val="100000"/>
              <a:buChar char="•"/>
            </a:pPr>
            <a:r>
              <a:rPr lang="en-US"/>
              <a:t>Cheap (shared) housing</a:t>
            </a:r>
            <a:endParaRPr/>
          </a:p>
          <a:p>
            <a:pPr indent="-228600" lvl="1" marL="685800" rtl="0" algn="l">
              <a:lnSpc>
                <a:spcPct val="90000"/>
              </a:lnSpc>
              <a:spcBef>
                <a:spcPts val="500"/>
              </a:spcBef>
              <a:spcAft>
                <a:spcPts val="0"/>
              </a:spcAft>
              <a:buClr>
                <a:schemeClr val="dk1"/>
              </a:buClr>
              <a:buSzPct val="100000"/>
              <a:buChar char="•"/>
            </a:pPr>
            <a:r>
              <a:rPr lang="en-US"/>
              <a:t>Single family residences/duplexes divided into many “bedrooms”</a:t>
            </a:r>
            <a:endParaRPr/>
          </a:p>
          <a:p>
            <a:pPr indent="-228600" lvl="0" marL="228600" rtl="0" algn="l">
              <a:lnSpc>
                <a:spcPct val="90000"/>
              </a:lnSpc>
              <a:spcBef>
                <a:spcPts val="1000"/>
              </a:spcBef>
              <a:spcAft>
                <a:spcPts val="0"/>
              </a:spcAft>
              <a:buClr>
                <a:schemeClr val="dk1"/>
              </a:buClr>
              <a:buSzPct val="100000"/>
              <a:buChar char="•"/>
            </a:pPr>
            <a:r>
              <a:rPr lang="en-US"/>
              <a:t>People are friendly</a:t>
            </a:r>
            <a:endParaRPr/>
          </a:p>
          <a:p>
            <a:pPr indent="-228600" lvl="1" marL="685800" rtl="0" algn="l">
              <a:lnSpc>
                <a:spcPct val="90000"/>
              </a:lnSpc>
              <a:spcBef>
                <a:spcPts val="500"/>
              </a:spcBef>
              <a:spcAft>
                <a:spcPts val="0"/>
              </a:spcAft>
              <a:buClr>
                <a:schemeClr val="dk1"/>
              </a:buClr>
              <a:buSzPct val="100000"/>
              <a:buChar char="•"/>
            </a:pPr>
            <a:r>
              <a:rPr lang="en-US"/>
              <a:t>Fewer interactions with police</a:t>
            </a:r>
            <a:endParaRPr/>
          </a:p>
          <a:p>
            <a:pPr indent="-228600" lvl="1" marL="685800" rtl="0" algn="l">
              <a:lnSpc>
                <a:spcPct val="90000"/>
              </a:lnSpc>
              <a:spcBef>
                <a:spcPts val="500"/>
              </a:spcBef>
              <a:spcAft>
                <a:spcPts val="0"/>
              </a:spcAft>
              <a:buClr>
                <a:schemeClr val="dk1"/>
              </a:buClr>
              <a:buSzPct val="100000"/>
              <a:buChar char="•"/>
            </a:pPr>
            <a:r>
              <a:rPr lang="en-US"/>
              <a:t>Less hostility in public places</a:t>
            </a:r>
            <a:endParaRPr/>
          </a:p>
          <a:p>
            <a:pPr indent="-228600" lvl="0" marL="228600" rtl="0" algn="l">
              <a:lnSpc>
                <a:spcPct val="90000"/>
              </a:lnSpc>
              <a:spcBef>
                <a:spcPts val="1000"/>
              </a:spcBef>
              <a:spcAft>
                <a:spcPts val="0"/>
              </a:spcAft>
              <a:buClr>
                <a:schemeClr val="dk1"/>
              </a:buClr>
              <a:buSzPct val="100000"/>
              <a:buChar char="•"/>
            </a:pPr>
            <a:r>
              <a:rPr lang="en-US"/>
              <a:t>SPACE</a:t>
            </a:r>
            <a:endParaRPr/>
          </a:p>
          <a:p>
            <a:pPr indent="-228600" lvl="1" marL="685800" rtl="0" algn="l">
              <a:lnSpc>
                <a:spcPct val="90000"/>
              </a:lnSpc>
              <a:spcBef>
                <a:spcPts val="500"/>
              </a:spcBef>
              <a:spcAft>
                <a:spcPts val="0"/>
              </a:spcAft>
              <a:buClr>
                <a:schemeClr val="dk1"/>
              </a:buClr>
              <a:buSzPct val="100000"/>
              <a:buChar char="•"/>
            </a:pPr>
            <a:r>
              <a:rPr lang="en-US"/>
              <a:t>Fewer people, less crowded</a:t>
            </a:r>
            <a:endParaRPr/>
          </a:p>
          <a:p>
            <a:pPr indent="-228600" lvl="1" marL="685800" rtl="0" algn="l">
              <a:lnSpc>
                <a:spcPct val="90000"/>
              </a:lnSpc>
              <a:spcBef>
                <a:spcPts val="500"/>
              </a:spcBef>
              <a:spcAft>
                <a:spcPts val="0"/>
              </a:spcAft>
              <a:buClr>
                <a:schemeClr val="dk1"/>
              </a:buClr>
              <a:buSzPct val="100000"/>
              <a:buChar char="•"/>
            </a:pPr>
            <a:r>
              <a:rPr lang="en-US"/>
              <a:t>Easier to find a quiet place and not be disturbed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2022-04-19T01:53:58Z</dcterms:created>
  <dc:creator>ammatson@student.ubc.ca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0x0101000D2367BD8E96B64E93B06D924F7045B1</vt:lpwstr>
  </property>
</Properties>
</file>